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2.svg" ContentType="image/svg+xml"/>
  <Override PartName="/ppt/media/image17.svg" ContentType="image/svg+xml"/>
  <Override PartName="/ppt/media/image19.svg" ContentType="image/svg+xml"/>
  <Override PartName="/ppt/media/image25.svg" ContentType="image/svg+xml"/>
  <Override PartName="/ppt/media/image28.svg" ContentType="image/svg+xml"/>
  <Override PartName="/ppt/media/image4.svg" ContentType="image/svg+xml"/>
  <Override PartName="/ppt/media/image6.svg" ContentType="image/svg+xml"/>
  <Override PartName="/ppt/media/image63.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9"/>
  </p:notesMasterIdLst>
  <p:sldIdLst>
    <p:sldId id="292" r:id="rId5"/>
    <p:sldId id="293" r:id="rId6"/>
    <p:sldId id="294" r:id="rId7"/>
    <p:sldId id="379" r:id="rId8"/>
    <p:sldId id="380" r:id="rId10"/>
    <p:sldId id="295" r:id="rId11"/>
    <p:sldId id="309" r:id="rId12"/>
    <p:sldId id="382" r:id="rId13"/>
    <p:sldId id="310" r:id="rId14"/>
    <p:sldId id="360" r:id="rId15"/>
    <p:sldId id="298" r:id="rId16"/>
    <p:sldId id="359" r:id="rId17"/>
    <p:sldId id="311" r:id="rId18"/>
    <p:sldId id="299" r:id="rId19"/>
    <p:sldId id="323" r:id="rId20"/>
    <p:sldId id="322" r:id="rId21"/>
    <p:sldId id="324" r:id="rId22"/>
    <p:sldId id="325" r:id="rId23"/>
    <p:sldId id="332" r:id="rId24"/>
    <p:sldId id="339" r:id="rId25"/>
    <p:sldId id="340" r:id="rId26"/>
    <p:sldId id="347" r:id="rId27"/>
    <p:sldId id="333" r:id="rId28"/>
    <p:sldId id="354" r:id="rId29"/>
    <p:sldId id="313" r:id="rId30"/>
    <p:sldId id="300" r:id="rId31"/>
    <p:sldId id="327" r:id="rId32"/>
    <p:sldId id="301" r:id="rId33"/>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7AAE"/>
    <a:srgbClr val="0C3C7D"/>
    <a:srgbClr val="580C6E"/>
    <a:srgbClr val="F9EAFC"/>
    <a:srgbClr val="F5DDFB"/>
    <a:srgbClr val="972064"/>
    <a:srgbClr val="2D21E3"/>
    <a:srgbClr val="0E1680"/>
    <a:srgbClr val="6608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p:cViewPr>
        <p:scale>
          <a:sx n="50" d="100"/>
          <a:sy n="50" d="100"/>
        </p:scale>
        <p:origin x="1212" y="240"/>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7" Type="http://schemas.openxmlformats.org/officeDocument/2006/relationships/tags" Target="tags/tag325.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
        <p:nvSpPr>
          <p:cNvPr id="7" name="文本框 6"/>
          <p:cNvSpPr txBox="1"/>
          <p:nvPr userDrawn="1"/>
        </p:nvSpPr>
        <p:spPr>
          <a:xfrm>
            <a:off x="309880" y="320040"/>
            <a:ext cx="4064000" cy="368300"/>
          </a:xfrm>
          <a:prstGeom prst="rect">
            <a:avLst/>
          </a:prstGeom>
          <a:noFill/>
        </p:spPr>
        <p:txBody>
          <a:bodyPr wrap="square" rtlCol="0">
            <a:spAutoFit/>
          </a:bodyPr>
          <a:p>
            <a:r>
              <a:rPr lang="en-US" altLang="zh-CN"/>
              <a:t>@</a:t>
            </a:r>
            <a:r>
              <a:rPr lang="zh-CN" altLang="en-US"/>
              <a:t>交交通通的</a:t>
            </a:r>
            <a:r>
              <a:rPr lang="zh-CN" altLang="en-US"/>
              <a:t>快乐生活</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
        <p:nvSpPr>
          <p:cNvPr id="7" name="文本框 6"/>
          <p:cNvSpPr txBox="1"/>
          <p:nvPr userDrawn="1"/>
        </p:nvSpPr>
        <p:spPr>
          <a:xfrm flipH="1">
            <a:off x="11812905" y="1061720"/>
            <a:ext cx="379095" cy="3192145"/>
          </a:xfrm>
          <a:prstGeom prst="rect">
            <a:avLst/>
          </a:prstGeom>
          <a:noFill/>
        </p:spPr>
        <p:txBody>
          <a:bodyPr vert="eaVert" wrap="square" rtlCol="0">
            <a:noAutofit/>
          </a:bodyPr>
          <a:p>
            <a:r>
              <a:rPr lang="en-US" altLang="zh-CN">
                <a:solidFill>
                  <a:schemeClr val="bg1">
                    <a:lumMod val="95000"/>
                    <a:alpha val="10000"/>
                  </a:schemeClr>
                </a:solidFill>
              </a:rPr>
              <a:t>@</a:t>
            </a:r>
            <a:r>
              <a:rPr lang="zh-CN" altLang="en-US">
                <a:solidFill>
                  <a:schemeClr val="bg1">
                    <a:lumMod val="95000"/>
                    <a:alpha val="10000"/>
                  </a:schemeClr>
                </a:solidFill>
              </a:rPr>
              <a:t>交交通通的快乐生活</a:t>
            </a:r>
            <a:endParaRPr lang="zh-CN" altLang="en-US">
              <a:solidFill>
                <a:schemeClr val="bg1">
                  <a:lumMod val="95000"/>
                  <a:alpha val="1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580C6E">
                <a:alpha val="5000"/>
              </a:srgbClr>
            </a:gs>
            <a:gs pos="0">
              <a:srgbClr val="580C6E">
                <a:alpha val="5000"/>
              </a:srgbClr>
            </a:gs>
          </a:gsLst>
          <a:lin ang="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6.xml"/><Relationship Id="rId6" Type="http://schemas.openxmlformats.org/officeDocument/2006/relationships/image" Target="../media/image1.png"/><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tags" Target="../tags/tag100.xml"/><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17.svg"/><Relationship Id="rId4" Type="http://schemas.openxmlformats.org/officeDocument/2006/relationships/image" Target="../media/image16.png"/><Relationship Id="rId3" Type="http://schemas.openxmlformats.org/officeDocument/2006/relationships/tags" Target="../tags/tag99.xml"/><Relationship Id="rId28" Type="http://schemas.openxmlformats.org/officeDocument/2006/relationships/slideLayout" Target="../slideLayouts/slideLayout24.xml"/><Relationship Id="rId27" Type="http://schemas.openxmlformats.org/officeDocument/2006/relationships/image" Target="../media/image26.png"/><Relationship Id="rId26" Type="http://schemas.openxmlformats.org/officeDocument/2006/relationships/tags" Target="../tags/tag111.xml"/><Relationship Id="rId25" Type="http://schemas.openxmlformats.org/officeDocument/2006/relationships/tags" Target="../tags/tag110.xml"/><Relationship Id="rId24" Type="http://schemas.openxmlformats.org/officeDocument/2006/relationships/tags" Target="../tags/tag109.xml"/><Relationship Id="rId23" Type="http://schemas.openxmlformats.org/officeDocument/2006/relationships/tags" Target="../tags/tag108.xml"/><Relationship Id="rId22" Type="http://schemas.openxmlformats.org/officeDocument/2006/relationships/tags" Target="../tags/tag107.xml"/><Relationship Id="rId21" Type="http://schemas.openxmlformats.org/officeDocument/2006/relationships/tags" Target="../tags/tag106.xml"/><Relationship Id="rId20" Type="http://schemas.openxmlformats.org/officeDocument/2006/relationships/tags" Target="../tags/tag105.xml"/><Relationship Id="rId2" Type="http://schemas.openxmlformats.org/officeDocument/2006/relationships/tags" Target="../tags/tag98.xml"/><Relationship Id="rId19" Type="http://schemas.openxmlformats.org/officeDocument/2006/relationships/image" Target="../media/image1.png"/><Relationship Id="rId18" Type="http://schemas.openxmlformats.org/officeDocument/2006/relationships/tags" Target="../tags/tag104.xml"/><Relationship Id="rId17" Type="http://schemas.openxmlformats.org/officeDocument/2006/relationships/tags" Target="../tags/tag103.xml"/><Relationship Id="rId16" Type="http://schemas.openxmlformats.org/officeDocument/2006/relationships/tags" Target="../tags/tag102.xml"/><Relationship Id="rId15" Type="http://schemas.openxmlformats.org/officeDocument/2006/relationships/tags" Target="../tags/tag101.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25.sv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9.png"/><Relationship Id="rId7" Type="http://schemas.openxmlformats.org/officeDocument/2006/relationships/image" Target="../media/image24.png"/><Relationship Id="rId6" Type="http://schemas.openxmlformats.org/officeDocument/2006/relationships/tags" Target="../tags/tag114.xml"/><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113.xml"/><Relationship Id="rId23" Type="http://schemas.openxmlformats.org/officeDocument/2006/relationships/slideLayout" Target="../slideLayouts/slideLayout24.xml"/><Relationship Id="rId22" Type="http://schemas.openxmlformats.org/officeDocument/2006/relationships/image" Target="../media/image26.png"/><Relationship Id="rId21" Type="http://schemas.openxmlformats.org/officeDocument/2006/relationships/tags" Target="../tags/tag125.xml"/><Relationship Id="rId20" Type="http://schemas.openxmlformats.org/officeDocument/2006/relationships/tags" Target="../tags/tag124.xml"/><Relationship Id="rId2" Type="http://schemas.openxmlformats.org/officeDocument/2006/relationships/tags" Target="../tags/tag112.xml"/><Relationship Id="rId19" Type="http://schemas.openxmlformats.org/officeDocument/2006/relationships/tags" Target="../tags/tag123.xml"/><Relationship Id="rId18" Type="http://schemas.openxmlformats.org/officeDocument/2006/relationships/tags" Target="../tags/tag122.xml"/><Relationship Id="rId17" Type="http://schemas.openxmlformats.org/officeDocument/2006/relationships/tags" Target="../tags/tag121.xml"/><Relationship Id="rId16" Type="http://schemas.openxmlformats.org/officeDocument/2006/relationships/tags" Target="../tags/tag120.xml"/><Relationship Id="rId15" Type="http://schemas.openxmlformats.org/officeDocument/2006/relationships/tags" Target="../tags/tag119.xml"/><Relationship Id="rId14" Type="http://schemas.openxmlformats.org/officeDocument/2006/relationships/image" Target="../media/image1.png"/><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tags" Target="../tags/tag115.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9.png"/><Relationship Id="rId7" Type="http://schemas.openxmlformats.org/officeDocument/2006/relationships/image" Target="../media/image24.png"/><Relationship Id="rId6" Type="http://schemas.openxmlformats.org/officeDocument/2006/relationships/tags" Target="../tags/tag128.xml"/><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127.xml"/><Relationship Id="rId23" Type="http://schemas.openxmlformats.org/officeDocument/2006/relationships/slideLayout" Target="../slideLayouts/slideLayout24.xml"/><Relationship Id="rId22" Type="http://schemas.openxmlformats.org/officeDocument/2006/relationships/image" Target="../media/image26.png"/><Relationship Id="rId21" Type="http://schemas.openxmlformats.org/officeDocument/2006/relationships/tags" Target="../tags/tag139.xml"/><Relationship Id="rId20" Type="http://schemas.openxmlformats.org/officeDocument/2006/relationships/tags" Target="../tags/tag138.xml"/><Relationship Id="rId2" Type="http://schemas.openxmlformats.org/officeDocument/2006/relationships/tags" Target="../tags/tag126.xml"/><Relationship Id="rId19" Type="http://schemas.openxmlformats.org/officeDocument/2006/relationships/tags" Target="../tags/tag137.xml"/><Relationship Id="rId18" Type="http://schemas.openxmlformats.org/officeDocument/2006/relationships/tags" Target="../tags/tag136.xml"/><Relationship Id="rId17" Type="http://schemas.openxmlformats.org/officeDocument/2006/relationships/tags" Target="../tags/tag135.xml"/><Relationship Id="rId16" Type="http://schemas.openxmlformats.org/officeDocument/2006/relationships/tags" Target="../tags/tag134.xml"/><Relationship Id="rId15" Type="http://schemas.openxmlformats.org/officeDocument/2006/relationships/tags" Target="../tags/tag133.xml"/><Relationship Id="rId14" Type="http://schemas.openxmlformats.org/officeDocument/2006/relationships/image" Target="../media/image1.png"/><Relationship Id="rId13" Type="http://schemas.openxmlformats.org/officeDocument/2006/relationships/tags" Target="../tags/tag132.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44.xml"/><Relationship Id="rId5" Type="http://schemas.openxmlformats.org/officeDocument/2006/relationships/image" Target="../media/image1.png"/><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s>
</file>

<file path=ppt/slides/_rels/slide14.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tags" Target="../tags/tag14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146.xml"/><Relationship Id="rId27" Type="http://schemas.openxmlformats.org/officeDocument/2006/relationships/slideLayout" Target="../slideLayouts/slideLayout29.xml"/><Relationship Id="rId26" Type="http://schemas.openxmlformats.org/officeDocument/2006/relationships/tags" Target="../tags/tag158.xml"/><Relationship Id="rId25" Type="http://schemas.openxmlformats.org/officeDocument/2006/relationships/image" Target="../media/image32.png"/><Relationship Id="rId24" Type="http://schemas.openxmlformats.org/officeDocument/2006/relationships/image" Target="../media/image31.png"/><Relationship Id="rId23" Type="http://schemas.openxmlformats.org/officeDocument/2006/relationships/image" Target="../media/image30.png"/><Relationship Id="rId22" Type="http://schemas.openxmlformats.org/officeDocument/2006/relationships/image" Target="../media/image29.png"/><Relationship Id="rId21" Type="http://schemas.openxmlformats.org/officeDocument/2006/relationships/tags" Target="../tags/tag157.xml"/><Relationship Id="rId20" Type="http://schemas.openxmlformats.org/officeDocument/2006/relationships/tags" Target="../tags/tag156.xml"/><Relationship Id="rId2" Type="http://schemas.openxmlformats.org/officeDocument/2006/relationships/tags" Target="../tags/tag145.xml"/><Relationship Id="rId19" Type="http://schemas.openxmlformats.org/officeDocument/2006/relationships/tags" Target="../tags/tag155.xml"/><Relationship Id="rId18" Type="http://schemas.openxmlformats.org/officeDocument/2006/relationships/tags" Target="../tags/tag154.xml"/><Relationship Id="rId17" Type="http://schemas.openxmlformats.org/officeDocument/2006/relationships/tags" Target="../tags/tag153.xml"/><Relationship Id="rId16" Type="http://schemas.openxmlformats.org/officeDocument/2006/relationships/image" Target="../media/image1.png"/><Relationship Id="rId15" Type="http://schemas.openxmlformats.org/officeDocument/2006/relationships/tags" Target="../tags/tag152.xml"/><Relationship Id="rId14" Type="http://schemas.openxmlformats.org/officeDocument/2006/relationships/tags" Target="../tags/tag151.xml"/><Relationship Id="rId13" Type="http://schemas.openxmlformats.org/officeDocument/2006/relationships/tags" Target="../tags/tag150.xml"/><Relationship Id="rId12" Type="http://schemas.openxmlformats.org/officeDocument/2006/relationships/tags" Target="../tags/tag149.xml"/><Relationship Id="rId11" Type="http://schemas.openxmlformats.org/officeDocument/2006/relationships/tags" Target="../tags/tag148.xml"/><Relationship Id="rId10" Type="http://schemas.openxmlformats.org/officeDocument/2006/relationships/image" Target="../media/image11.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tags" Target="../tags/tag16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160.xml"/><Relationship Id="rId26" Type="http://schemas.openxmlformats.org/officeDocument/2006/relationships/slideLayout" Target="../slideLayouts/slideLayout18.xml"/><Relationship Id="rId25" Type="http://schemas.openxmlformats.org/officeDocument/2006/relationships/tags" Target="../tags/tag172.xml"/><Relationship Id="rId24" Type="http://schemas.openxmlformats.org/officeDocument/2006/relationships/image" Target="../media/image35.png"/><Relationship Id="rId23" Type="http://schemas.openxmlformats.org/officeDocument/2006/relationships/image" Target="../media/image34.png"/><Relationship Id="rId22" Type="http://schemas.openxmlformats.org/officeDocument/2006/relationships/image" Target="../media/image33.png"/><Relationship Id="rId21" Type="http://schemas.openxmlformats.org/officeDocument/2006/relationships/tags" Target="../tags/tag171.xml"/><Relationship Id="rId20" Type="http://schemas.openxmlformats.org/officeDocument/2006/relationships/tags" Target="../tags/tag170.xml"/><Relationship Id="rId2" Type="http://schemas.openxmlformats.org/officeDocument/2006/relationships/tags" Target="../tags/tag159.xml"/><Relationship Id="rId19" Type="http://schemas.openxmlformats.org/officeDocument/2006/relationships/tags" Target="../tags/tag169.xml"/><Relationship Id="rId18" Type="http://schemas.openxmlformats.org/officeDocument/2006/relationships/tags" Target="../tags/tag168.xml"/><Relationship Id="rId17" Type="http://schemas.openxmlformats.org/officeDocument/2006/relationships/tags" Target="../tags/tag167.xml"/><Relationship Id="rId16" Type="http://schemas.openxmlformats.org/officeDocument/2006/relationships/image" Target="../media/image1.png"/><Relationship Id="rId15" Type="http://schemas.openxmlformats.org/officeDocument/2006/relationships/tags" Target="../tags/tag166.xml"/><Relationship Id="rId14" Type="http://schemas.openxmlformats.org/officeDocument/2006/relationships/tags" Target="../tags/tag165.xml"/><Relationship Id="rId13" Type="http://schemas.openxmlformats.org/officeDocument/2006/relationships/tags" Target="../tags/tag164.xml"/><Relationship Id="rId12" Type="http://schemas.openxmlformats.org/officeDocument/2006/relationships/tags" Target="../tags/tag163.xml"/><Relationship Id="rId11" Type="http://schemas.openxmlformats.org/officeDocument/2006/relationships/tags" Target="../tags/tag162.xml"/><Relationship Id="rId10" Type="http://schemas.openxmlformats.org/officeDocument/2006/relationships/image" Target="../media/image11.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tags" Target="../tags/tag17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174.xml"/><Relationship Id="rId25" Type="http://schemas.openxmlformats.org/officeDocument/2006/relationships/slideLayout" Target="../slideLayouts/slideLayout18.xml"/><Relationship Id="rId24" Type="http://schemas.openxmlformats.org/officeDocument/2006/relationships/tags" Target="../tags/tag186.xml"/><Relationship Id="rId23" Type="http://schemas.openxmlformats.org/officeDocument/2006/relationships/image" Target="../media/image37.png"/><Relationship Id="rId22" Type="http://schemas.openxmlformats.org/officeDocument/2006/relationships/image" Target="../media/image36.png"/><Relationship Id="rId21" Type="http://schemas.openxmlformats.org/officeDocument/2006/relationships/tags" Target="../tags/tag185.xml"/><Relationship Id="rId20" Type="http://schemas.openxmlformats.org/officeDocument/2006/relationships/tags" Target="../tags/tag184.xml"/><Relationship Id="rId2" Type="http://schemas.openxmlformats.org/officeDocument/2006/relationships/tags" Target="../tags/tag173.xml"/><Relationship Id="rId19" Type="http://schemas.openxmlformats.org/officeDocument/2006/relationships/tags" Target="../tags/tag183.xml"/><Relationship Id="rId18" Type="http://schemas.openxmlformats.org/officeDocument/2006/relationships/tags" Target="../tags/tag182.xml"/><Relationship Id="rId17" Type="http://schemas.openxmlformats.org/officeDocument/2006/relationships/tags" Target="../tags/tag181.xml"/><Relationship Id="rId16" Type="http://schemas.openxmlformats.org/officeDocument/2006/relationships/image" Target="../media/image1.png"/><Relationship Id="rId15" Type="http://schemas.openxmlformats.org/officeDocument/2006/relationships/tags" Target="../tags/tag180.xml"/><Relationship Id="rId14" Type="http://schemas.openxmlformats.org/officeDocument/2006/relationships/tags" Target="../tags/tag179.xml"/><Relationship Id="rId13" Type="http://schemas.openxmlformats.org/officeDocument/2006/relationships/tags" Target="../tags/tag178.xml"/><Relationship Id="rId12" Type="http://schemas.openxmlformats.org/officeDocument/2006/relationships/tags" Target="../tags/tag177.xml"/><Relationship Id="rId11" Type="http://schemas.openxmlformats.org/officeDocument/2006/relationships/tags" Target="../tags/tag176.xml"/><Relationship Id="rId10" Type="http://schemas.openxmlformats.org/officeDocument/2006/relationships/image" Target="../media/image11.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tags" Target="../tags/tag18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188.xml"/><Relationship Id="rId27" Type="http://schemas.openxmlformats.org/officeDocument/2006/relationships/notesSlide" Target="../notesSlides/notesSlide3.xml"/><Relationship Id="rId26" Type="http://schemas.openxmlformats.org/officeDocument/2006/relationships/slideLayout" Target="../slideLayouts/slideLayout18.xml"/><Relationship Id="rId25" Type="http://schemas.openxmlformats.org/officeDocument/2006/relationships/tags" Target="../tags/tag200.xml"/><Relationship Id="rId24" Type="http://schemas.openxmlformats.org/officeDocument/2006/relationships/image" Target="../media/image40.png"/><Relationship Id="rId23" Type="http://schemas.openxmlformats.org/officeDocument/2006/relationships/image" Target="../media/image39.png"/><Relationship Id="rId22" Type="http://schemas.openxmlformats.org/officeDocument/2006/relationships/image" Target="../media/image38.png"/><Relationship Id="rId21" Type="http://schemas.openxmlformats.org/officeDocument/2006/relationships/tags" Target="../tags/tag199.xml"/><Relationship Id="rId20" Type="http://schemas.openxmlformats.org/officeDocument/2006/relationships/tags" Target="../tags/tag198.xml"/><Relationship Id="rId2" Type="http://schemas.openxmlformats.org/officeDocument/2006/relationships/tags" Target="../tags/tag187.xml"/><Relationship Id="rId19" Type="http://schemas.openxmlformats.org/officeDocument/2006/relationships/tags" Target="../tags/tag197.xml"/><Relationship Id="rId18" Type="http://schemas.openxmlformats.org/officeDocument/2006/relationships/tags" Target="../tags/tag196.xml"/><Relationship Id="rId17" Type="http://schemas.openxmlformats.org/officeDocument/2006/relationships/tags" Target="../tags/tag195.xml"/><Relationship Id="rId16" Type="http://schemas.openxmlformats.org/officeDocument/2006/relationships/image" Target="../media/image1.png"/><Relationship Id="rId15" Type="http://schemas.openxmlformats.org/officeDocument/2006/relationships/tags" Target="../tags/tag194.xml"/><Relationship Id="rId14" Type="http://schemas.openxmlformats.org/officeDocument/2006/relationships/tags" Target="../tags/tag193.xml"/><Relationship Id="rId13" Type="http://schemas.openxmlformats.org/officeDocument/2006/relationships/tags" Target="../tags/tag192.xml"/><Relationship Id="rId12" Type="http://schemas.openxmlformats.org/officeDocument/2006/relationships/tags" Target="../tags/tag191.xml"/><Relationship Id="rId11" Type="http://schemas.openxmlformats.org/officeDocument/2006/relationships/tags" Target="../tags/tag190.xml"/><Relationship Id="rId10" Type="http://schemas.openxmlformats.org/officeDocument/2006/relationships/image" Target="../media/image11.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tags" Target="../tags/tag20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202.xml"/><Relationship Id="rId24" Type="http://schemas.openxmlformats.org/officeDocument/2006/relationships/slideLayout" Target="../slideLayouts/slideLayout18.xml"/><Relationship Id="rId23" Type="http://schemas.openxmlformats.org/officeDocument/2006/relationships/tags" Target="../tags/tag214.xml"/><Relationship Id="rId22" Type="http://schemas.openxmlformats.org/officeDocument/2006/relationships/image" Target="../media/image41.png"/><Relationship Id="rId21" Type="http://schemas.openxmlformats.org/officeDocument/2006/relationships/tags" Target="../tags/tag213.xml"/><Relationship Id="rId20" Type="http://schemas.openxmlformats.org/officeDocument/2006/relationships/tags" Target="../tags/tag212.xml"/><Relationship Id="rId2" Type="http://schemas.openxmlformats.org/officeDocument/2006/relationships/tags" Target="../tags/tag201.xml"/><Relationship Id="rId19" Type="http://schemas.openxmlformats.org/officeDocument/2006/relationships/tags" Target="../tags/tag211.xml"/><Relationship Id="rId18" Type="http://schemas.openxmlformats.org/officeDocument/2006/relationships/tags" Target="../tags/tag210.xml"/><Relationship Id="rId17" Type="http://schemas.openxmlformats.org/officeDocument/2006/relationships/tags" Target="../tags/tag209.xml"/><Relationship Id="rId16" Type="http://schemas.openxmlformats.org/officeDocument/2006/relationships/image" Target="../media/image1.png"/><Relationship Id="rId15" Type="http://schemas.openxmlformats.org/officeDocument/2006/relationships/tags" Target="../tags/tag208.xml"/><Relationship Id="rId14" Type="http://schemas.openxmlformats.org/officeDocument/2006/relationships/tags" Target="../tags/tag207.xml"/><Relationship Id="rId13" Type="http://schemas.openxmlformats.org/officeDocument/2006/relationships/tags" Target="../tags/tag206.xml"/><Relationship Id="rId12" Type="http://schemas.openxmlformats.org/officeDocument/2006/relationships/tags" Target="../tags/tag205.xml"/><Relationship Id="rId11" Type="http://schemas.openxmlformats.org/officeDocument/2006/relationships/tags" Target="../tags/tag204.xml"/><Relationship Id="rId10" Type="http://schemas.openxmlformats.org/officeDocument/2006/relationships/image" Target="../media/image11.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tags" Target="../tags/tag21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216.xml"/><Relationship Id="rId26" Type="http://schemas.openxmlformats.org/officeDocument/2006/relationships/notesSlide" Target="../notesSlides/notesSlide4.xml"/><Relationship Id="rId25" Type="http://schemas.openxmlformats.org/officeDocument/2006/relationships/slideLayout" Target="../slideLayouts/slideLayout18.xml"/><Relationship Id="rId24" Type="http://schemas.openxmlformats.org/officeDocument/2006/relationships/tags" Target="../tags/tag228.xml"/><Relationship Id="rId23" Type="http://schemas.openxmlformats.org/officeDocument/2006/relationships/image" Target="../media/image43.png"/><Relationship Id="rId22" Type="http://schemas.openxmlformats.org/officeDocument/2006/relationships/image" Target="../media/image42.png"/><Relationship Id="rId21" Type="http://schemas.openxmlformats.org/officeDocument/2006/relationships/tags" Target="../tags/tag227.xml"/><Relationship Id="rId20" Type="http://schemas.openxmlformats.org/officeDocument/2006/relationships/tags" Target="../tags/tag226.xml"/><Relationship Id="rId2" Type="http://schemas.openxmlformats.org/officeDocument/2006/relationships/tags" Target="../tags/tag215.xml"/><Relationship Id="rId19" Type="http://schemas.openxmlformats.org/officeDocument/2006/relationships/tags" Target="../tags/tag225.xml"/><Relationship Id="rId18" Type="http://schemas.openxmlformats.org/officeDocument/2006/relationships/tags" Target="../tags/tag224.xml"/><Relationship Id="rId17" Type="http://schemas.openxmlformats.org/officeDocument/2006/relationships/tags" Target="../tags/tag223.xml"/><Relationship Id="rId16" Type="http://schemas.openxmlformats.org/officeDocument/2006/relationships/image" Target="../media/image1.png"/><Relationship Id="rId15" Type="http://schemas.openxmlformats.org/officeDocument/2006/relationships/tags" Target="../tags/tag222.xml"/><Relationship Id="rId14" Type="http://schemas.openxmlformats.org/officeDocument/2006/relationships/tags" Target="../tags/tag221.xml"/><Relationship Id="rId13" Type="http://schemas.openxmlformats.org/officeDocument/2006/relationships/tags" Target="../tags/tag220.xml"/><Relationship Id="rId12" Type="http://schemas.openxmlformats.org/officeDocument/2006/relationships/tags" Target="../tags/tag219.xml"/><Relationship Id="rId11" Type="http://schemas.openxmlformats.org/officeDocument/2006/relationships/tags" Target="../tags/tag218.xml"/><Relationship Id="rId10" Type="http://schemas.openxmlformats.org/officeDocument/2006/relationships/image" Target="../media/image11.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2" Type="http://schemas.openxmlformats.org/officeDocument/2006/relationships/slideLayout" Target="../slideLayouts/slideLayout13.xml"/><Relationship Id="rId31" Type="http://schemas.openxmlformats.org/officeDocument/2006/relationships/tags" Target="../tags/tag36.xml"/><Relationship Id="rId30" Type="http://schemas.openxmlformats.org/officeDocument/2006/relationships/image" Target="../media/image1.png"/><Relationship Id="rId3" Type="http://schemas.openxmlformats.org/officeDocument/2006/relationships/tags" Target="../tags/tag9.xml"/><Relationship Id="rId29" Type="http://schemas.openxmlformats.org/officeDocument/2006/relationships/tags" Target="../tags/tag35.xml"/><Relationship Id="rId28" Type="http://schemas.openxmlformats.org/officeDocument/2006/relationships/tags" Target="../tags/tag34.xml"/><Relationship Id="rId27" Type="http://schemas.openxmlformats.org/officeDocument/2006/relationships/tags" Target="../tags/tag33.xml"/><Relationship Id="rId26" Type="http://schemas.openxmlformats.org/officeDocument/2006/relationships/tags" Target="../tags/tag32.xml"/><Relationship Id="rId25" Type="http://schemas.openxmlformats.org/officeDocument/2006/relationships/tags" Target="../tags/tag31.xml"/><Relationship Id="rId24" Type="http://schemas.openxmlformats.org/officeDocument/2006/relationships/tags" Target="../tags/tag30.xml"/><Relationship Id="rId23" Type="http://schemas.openxmlformats.org/officeDocument/2006/relationships/tags" Target="../tags/tag29.xml"/><Relationship Id="rId22" Type="http://schemas.openxmlformats.org/officeDocument/2006/relationships/tags" Target="../tags/tag28.xml"/><Relationship Id="rId21" Type="http://schemas.openxmlformats.org/officeDocument/2006/relationships/tags" Target="../tags/tag27.xml"/><Relationship Id="rId20" Type="http://schemas.openxmlformats.org/officeDocument/2006/relationships/tags" Target="../tags/tag26.xml"/><Relationship Id="rId2" Type="http://schemas.openxmlformats.org/officeDocument/2006/relationships/tags" Target="../tags/tag8.xml"/><Relationship Id="rId19" Type="http://schemas.openxmlformats.org/officeDocument/2006/relationships/tags" Target="../tags/tag25.xml"/><Relationship Id="rId18" Type="http://schemas.openxmlformats.org/officeDocument/2006/relationships/tags" Target="../tags/tag24.xml"/><Relationship Id="rId17" Type="http://schemas.openxmlformats.org/officeDocument/2006/relationships/tags" Target="../tags/tag23.xml"/><Relationship Id="rId16" Type="http://schemas.openxmlformats.org/officeDocument/2006/relationships/tags" Target="../tags/tag22.xml"/><Relationship Id="rId15" Type="http://schemas.openxmlformats.org/officeDocument/2006/relationships/tags" Target="../tags/tag21.xml"/><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tags" Target="../tags/tag23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230.xml"/><Relationship Id="rId27" Type="http://schemas.openxmlformats.org/officeDocument/2006/relationships/notesSlide" Target="../notesSlides/notesSlide5.xml"/><Relationship Id="rId26" Type="http://schemas.openxmlformats.org/officeDocument/2006/relationships/slideLayout" Target="../slideLayouts/slideLayout18.xml"/><Relationship Id="rId25" Type="http://schemas.openxmlformats.org/officeDocument/2006/relationships/tags" Target="../tags/tag242.xml"/><Relationship Id="rId24" Type="http://schemas.openxmlformats.org/officeDocument/2006/relationships/image" Target="../media/image46.png"/><Relationship Id="rId23" Type="http://schemas.openxmlformats.org/officeDocument/2006/relationships/image" Target="../media/image45.png"/><Relationship Id="rId22" Type="http://schemas.openxmlformats.org/officeDocument/2006/relationships/image" Target="../media/image44.png"/><Relationship Id="rId21" Type="http://schemas.openxmlformats.org/officeDocument/2006/relationships/tags" Target="../tags/tag241.xml"/><Relationship Id="rId20" Type="http://schemas.openxmlformats.org/officeDocument/2006/relationships/tags" Target="../tags/tag240.xml"/><Relationship Id="rId2" Type="http://schemas.openxmlformats.org/officeDocument/2006/relationships/tags" Target="../tags/tag229.xml"/><Relationship Id="rId19" Type="http://schemas.openxmlformats.org/officeDocument/2006/relationships/tags" Target="../tags/tag239.xml"/><Relationship Id="rId18" Type="http://schemas.openxmlformats.org/officeDocument/2006/relationships/tags" Target="../tags/tag238.xml"/><Relationship Id="rId17" Type="http://schemas.openxmlformats.org/officeDocument/2006/relationships/tags" Target="../tags/tag237.xml"/><Relationship Id="rId16" Type="http://schemas.openxmlformats.org/officeDocument/2006/relationships/image" Target="../media/image1.png"/><Relationship Id="rId15" Type="http://schemas.openxmlformats.org/officeDocument/2006/relationships/tags" Target="../tags/tag236.xml"/><Relationship Id="rId14" Type="http://schemas.openxmlformats.org/officeDocument/2006/relationships/tags" Target="../tags/tag235.xml"/><Relationship Id="rId13" Type="http://schemas.openxmlformats.org/officeDocument/2006/relationships/tags" Target="../tags/tag234.xml"/><Relationship Id="rId12" Type="http://schemas.openxmlformats.org/officeDocument/2006/relationships/tags" Target="../tags/tag233.xml"/><Relationship Id="rId11" Type="http://schemas.openxmlformats.org/officeDocument/2006/relationships/tags" Target="../tags/tag232.xml"/><Relationship Id="rId10" Type="http://schemas.openxmlformats.org/officeDocument/2006/relationships/image" Target="../media/image11.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tags" Target="../tags/tag24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244.xml"/><Relationship Id="rId25" Type="http://schemas.openxmlformats.org/officeDocument/2006/relationships/slideLayout" Target="../slideLayouts/slideLayout18.xml"/><Relationship Id="rId24" Type="http://schemas.openxmlformats.org/officeDocument/2006/relationships/tags" Target="../tags/tag256.xml"/><Relationship Id="rId23" Type="http://schemas.openxmlformats.org/officeDocument/2006/relationships/image" Target="../media/image48.png"/><Relationship Id="rId22" Type="http://schemas.openxmlformats.org/officeDocument/2006/relationships/image" Target="../media/image47.png"/><Relationship Id="rId21" Type="http://schemas.openxmlformats.org/officeDocument/2006/relationships/tags" Target="../tags/tag255.xml"/><Relationship Id="rId20" Type="http://schemas.openxmlformats.org/officeDocument/2006/relationships/tags" Target="../tags/tag254.xml"/><Relationship Id="rId2" Type="http://schemas.openxmlformats.org/officeDocument/2006/relationships/tags" Target="../tags/tag243.xml"/><Relationship Id="rId19" Type="http://schemas.openxmlformats.org/officeDocument/2006/relationships/tags" Target="../tags/tag253.xml"/><Relationship Id="rId18" Type="http://schemas.openxmlformats.org/officeDocument/2006/relationships/tags" Target="../tags/tag252.xml"/><Relationship Id="rId17" Type="http://schemas.openxmlformats.org/officeDocument/2006/relationships/tags" Target="../tags/tag251.xml"/><Relationship Id="rId16" Type="http://schemas.openxmlformats.org/officeDocument/2006/relationships/image" Target="../media/image1.png"/><Relationship Id="rId15" Type="http://schemas.openxmlformats.org/officeDocument/2006/relationships/tags" Target="../tags/tag250.xml"/><Relationship Id="rId14" Type="http://schemas.openxmlformats.org/officeDocument/2006/relationships/tags" Target="../tags/tag249.xml"/><Relationship Id="rId13" Type="http://schemas.openxmlformats.org/officeDocument/2006/relationships/tags" Target="../tags/tag248.xml"/><Relationship Id="rId12" Type="http://schemas.openxmlformats.org/officeDocument/2006/relationships/tags" Target="../tags/tag247.xml"/><Relationship Id="rId11" Type="http://schemas.openxmlformats.org/officeDocument/2006/relationships/tags" Target="../tags/tag246.xml"/><Relationship Id="rId10" Type="http://schemas.openxmlformats.org/officeDocument/2006/relationships/image" Target="../media/image11.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tags" Target="../tags/tag25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258.xml"/><Relationship Id="rId27" Type="http://schemas.openxmlformats.org/officeDocument/2006/relationships/slideLayout" Target="../slideLayouts/slideLayout18.xml"/><Relationship Id="rId26" Type="http://schemas.openxmlformats.org/officeDocument/2006/relationships/tags" Target="../tags/tag270.xml"/><Relationship Id="rId25" Type="http://schemas.openxmlformats.org/officeDocument/2006/relationships/image" Target="../media/image52.png"/><Relationship Id="rId24" Type="http://schemas.openxmlformats.org/officeDocument/2006/relationships/image" Target="../media/image51.png"/><Relationship Id="rId23" Type="http://schemas.openxmlformats.org/officeDocument/2006/relationships/image" Target="../media/image50.png"/><Relationship Id="rId22" Type="http://schemas.openxmlformats.org/officeDocument/2006/relationships/image" Target="../media/image49.png"/><Relationship Id="rId21" Type="http://schemas.openxmlformats.org/officeDocument/2006/relationships/tags" Target="../tags/tag269.xml"/><Relationship Id="rId20" Type="http://schemas.openxmlformats.org/officeDocument/2006/relationships/tags" Target="../tags/tag268.xml"/><Relationship Id="rId2" Type="http://schemas.openxmlformats.org/officeDocument/2006/relationships/tags" Target="../tags/tag257.xml"/><Relationship Id="rId19" Type="http://schemas.openxmlformats.org/officeDocument/2006/relationships/tags" Target="../tags/tag267.xml"/><Relationship Id="rId18" Type="http://schemas.openxmlformats.org/officeDocument/2006/relationships/tags" Target="../tags/tag266.xml"/><Relationship Id="rId17" Type="http://schemas.openxmlformats.org/officeDocument/2006/relationships/tags" Target="../tags/tag265.xml"/><Relationship Id="rId16" Type="http://schemas.openxmlformats.org/officeDocument/2006/relationships/image" Target="../media/image1.png"/><Relationship Id="rId15" Type="http://schemas.openxmlformats.org/officeDocument/2006/relationships/tags" Target="../tags/tag264.xml"/><Relationship Id="rId14" Type="http://schemas.openxmlformats.org/officeDocument/2006/relationships/tags" Target="../tags/tag263.xml"/><Relationship Id="rId13" Type="http://schemas.openxmlformats.org/officeDocument/2006/relationships/tags" Target="../tags/tag262.xml"/><Relationship Id="rId12" Type="http://schemas.openxmlformats.org/officeDocument/2006/relationships/tags" Target="../tags/tag261.xml"/><Relationship Id="rId11" Type="http://schemas.openxmlformats.org/officeDocument/2006/relationships/tags" Target="../tags/tag260.xml"/><Relationship Id="rId10" Type="http://schemas.openxmlformats.org/officeDocument/2006/relationships/image" Target="../media/image11.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tags" Target="../tags/tag27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272.xml"/><Relationship Id="rId27" Type="http://schemas.openxmlformats.org/officeDocument/2006/relationships/notesSlide" Target="../notesSlides/notesSlide6.xml"/><Relationship Id="rId26" Type="http://schemas.openxmlformats.org/officeDocument/2006/relationships/slideLayout" Target="../slideLayouts/slideLayout18.xml"/><Relationship Id="rId25" Type="http://schemas.openxmlformats.org/officeDocument/2006/relationships/tags" Target="../tags/tag284.xml"/><Relationship Id="rId24" Type="http://schemas.openxmlformats.org/officeDocument/2006/relationships/image" Target="../media/image55.png"/><Relationship Id="rId23" Type="http://schemas.openxmlformats.org/officeDocument/2006/relationships/image" Target="../media/image54.png"/><Relationship Id="rId22" Type="http://schemas.openxmlformats.org/officeDocument/2006/relationships/image" Target="../media/image53.png"/><Relationship Id="rId21" Type="http://schemas.openxmlformats.org/officeDocument/2006/relationships/tags" Target="../tags/tag283.xml"/><Relationship Id="rId20" Type="http://schemas.openxmlformats.org/officeDocument/2006/relationships/tags" Target="../tags/tag282.xml"/><Relationship Id="rId2" Type="http://schemas.openxmlformats.org/officeDocument/2006/relationships/tags" Target="../tags/tag271.xml"/><Relationship Id="rId19" Type="http://schemas.openxmlformats.org/officeDocument/2006/relationships/tags" Target="../tags/tag281.xml"/><Relationship Id="rId18" Type="http://schemas.openxmlformats.org/officeDocument/2006/relationships/tags" Target="../tags/tag280.xml"/><Relationship Id="rId17" Type="http://schemas.openxmlformats.org/officeDocument/2006/relationships/tags" Target="../tags/tag279.xml"/><Relationship Id="rId16" Type="http://schemas.openxmlformats.org/officeDocument/2006/relationships/image" Target="../media/image1.png"/><Relationship Id="rId15" Type="http://schemas.openxmlformats.org/officeDocument/2006/relationships/tags" Target="../tags/tag278.xml"/><Relationship Id="rId14" Type="http://schemas.openxmlformats.org/officeDocument/2006/relationships/tags" Target="../tags/tag277.xml"/><Relationship Id="rId13" Type="http://schemas.openxmlformats.org/officeDocument/2006/relationships/tags" Target="../tags/tag276.xml"/><Relationship Id="rId12" Type="http://schemas.openxmlformats.org/officeDocument/2006/relationships/tags" Target="../tags/tag275.xml"/><Relationship Id="rId11" Type="http://schemas.openxmlformats.org/officeDocument/2006/relationships/tags" Target="../tags/tag274.xml"/><Relationship Id="rId10" Type="http://schemas.openxmlformats.org/officeDocument/2006/relationships/image" Target="../media/image11.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tags" Target="../tags/tag28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286.xml"/><Relationship Id="rId29" Type="http://schemas.openxmlformats.org/officeDocument/2006/relationships/slideLayout" Target="../slideLayouts/slideLayout18.xml"/><Relationship Id="rId28" Type="http://schemas.openxmlformats.org/officeDocument/2006/relationships/tags" Target="../tags/tag298.xml"/><Relationship Id="rId27" Type="http://schemas.openxmlformats.org/officeDocument/2006/relationships/image" Target="../media/image61.png"/><Relationship Id="rId26" Type="http://schemas.openxmlformats.org/officeDocument/2006/relationships/image" Target="../media/image60.png"/><Relationship Id="rId25" Type="http://schemas.openxmlformats.org/officeDocument/2006/relationships/image" Target="../media/image59.png"/><Relationship Id="rId24" Type="http://schemas.openxmlformats.org/officeDocument/2006/relationships/image" Target="../media/image58.png"/><Relationship Id="rId23" Type="http://schemas.openxmlformats.org/officeDocument/2006/relationships/image" Target="../media/image57.png"/><Relationship Id="rId22" Type="http://schemas.openxmlformats.org/officeDocument/2006/relationships/image" Target="../media/image56.png"/><Relationship Id="rId21" Type="http://schemas.openxmlformats.org/officeDocument/2006/relationships/tags" Target="../tags/tag297.xml"/><Relationship Id="rId20" Type="http://schemas.openxmlformats.org/officeDocument/2006/relationships/tags" Target="../tags/tag296.xml"/><Relationship Id="rId2" Type="http://schemas.openxmlformats.org/officeDocument/2006/relationships/tags" Target="../tags/tag285.xml"/><Relationship Id="rId19" Type="http://schemas.openxmlformats.org/officeDocument/2006/relationships/tags" Target="../tags/tag295.xml"/><Relationship Id="rId18" Type="http://schemas.openxmlformats.org/officeDocument/2006/relationships/tags" Target="../tags/tag294.xml"/><Relationship Id="rId17" Type="http://schemas.openxmlformats.org/officeDocument/2006/relationships/tags" Target="../tags/tag293.xml"/><Relationship Id="rId16" Type="http://schemas.openxmlformats.org/officeDocument/2006/relationships/image" Target="../media/image1.png"/><Relationship Id="rId15" Type="http://schemas.openxmlformats.org/officeDocument/2006/relationships/tags" Target="../tags/tag292.xml"/><Relationship Id="rId14" Type="http://schemas.openxmlformats.org/officeDocument/2006/relationships/tags" Target="../tags/tag291.xml"/><Relationship Id="rId13" Type="http://schemas.openxmlformats.org/officeDocument/2006/relationships/tags" Target="../tags/tag290.xml"/><Relationship Id="rId12" Type="http://schemas.openxmlformats.org/officeDocument/2006/relationships/tags" Target="../tags/tag289.xml"/><Relationship Id="rId11" Type="http://schemas.openxmlformats.org/officeDocument/2006/relationships/tags" Target="../tags/tag288.xml"/><Relationship Id="rId10" Type="http://schemas.openxmlformats.org/officeDocument/2006/relationships/image" Target="../media/image11.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303.xml"/><Relationship Id="rId5" Type="http://schemas.openxmlformats.org/officeDocument/2006/relationships/image" Target="../media/image1.png"/><Relationship Id="rId4" Type="http://schemas.openxmlformats.org/officeDocument/2006/relationships/tags" Target="../tags/tag302.xml"/><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s>
</file>

<file path=ppt/slides/_rels/slide26.xml.rels><?xml version="1.0" encoding="UTF-8" standalone="yes"?>
<Relationships xmlns="http://schemas.openxmlformats.org/package/2006/relationships"><Relationship Id="rId9" Type="http://schemas.openxmlformats.org/officeDocument/2006/relationships/image" Target="../media/image62.png"/><Relationship Id="rId8" Type="http://schemas.openxmlformats.org/officeDocument/2006/relationships/tags" Target="../tags/tag306.xml"/><Relationship Id="rId7" Type="http://schemas.openxmlformats.org/officeDocument/2006/relationships/image" Target="../media/image9.png"/><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305.xml"/><Relationship Id="rId20" Type="http://schemas.openxmlformats.org/officeDocument/2006/relationships/slideLayout" Target="../slideLayouts/slideLayout29.xml"/><Relationship Id="rId2" Type="http://schemas.openxmlformats.org/officeDocument/2006/relationships/tags" Target="../tags/tag304.xml"/><Relationship Id="rId19" Type="http://schemas.openxmlformats.org/officeDocument/2006/relationships/tags" Target="../tags/tag311.xml"/><Relationship Id="rId18" Type="http://schemas.openxmlformats.org/officeDocument/2006/relationships/image" Target="../media/image66.png"/><Relationship Id="rId17" Type="http://schemas.openxmlformats.org/officeDocument/2006/relationships/image" Target="../media/image65.png"/><Relationship Id="rId16" Type="http://schemas.openxmlformats.org/officeDocument/2006/relationships/image" Target="../media/image64.png"/><Relationship Id="rId15" Type="http://schemas.openxmlformats.org/officeDocument/2006/relationships/image" Target="../media/image1.png"/><Relationship Id="rId14" Type="http://schemas.openxmlformats.org/officeDocument/2006/relationships/tags" Target="../tags/tag310.xml"/><Relationship Id="rId13" Type="http://schemas.openxmlformats.org/officeDocument/2006/relationships/tags" Target="../tags/tag309.xml"/><Relationship Id="rId12" Type="http://schemas.openxmlformats.org/officeDocument/2006/relationships/tags" Target="../tags/tag308.xml"/><Relationship Id="rId11" Type="http://schemas.openxmlformats.org/officeDocument/2006/relationships/tags" Target="../tags/tag307.xml"/><Relationship Id="rId10" Type="http://schemas.openxmlformats.org/officeDocument/2006/relationships/image" Target="../media/image63.sv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9" Type="http://schemas.openxmlformats.org/officeDocument/2006/relationships/image" Target="../media/image62.png"/><Relationship Id="rId8" Type="http://schemas.openxmlformats.org/officeDocument/2006/relationships/tags" Target="../tags/tag314.xml"/><Relationship Id="rId7" Type="http://schemas.openxmlformats.org/officeDocument/2006/relationships/image" Target="../media/image9.png"/><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tags" Target="../tags/tag313.xml"/><Relationship Id="rId24" Type="http://schemas.openxmlformats.org/officeDocument/2006/relationships/slideLayout" Target="../slideLayouts/slideLayout18.xml"/><Relationship Id="rId23" Type="http://schemas.openxmlformats.org/officeDocument/2006/relationships/tags" Target="../tags/tag319.xml"/><Relationship Id="rId22" Type="http://schemas.openxmlformats.org/officeDocument/2006/relationships/image" Target="../media/image48.png"/><Relationship Id="rId21" Type="http://schemas.openxmlformats.org/officeDocument/2006/relationships/image" Target="../media/image37.png"/><Relationship Id="rId20" Type="http://schemas.openxmlformats.org/officeDocument/2006/relationships/image" Target="../media/image53.png"/><Relationship Id="rId2" Type="http://schemas.openxmlformats.org/officeDocument/2006/relationships/tags" Target="../tags/tag312.xml"/><Relationship Id="rId19" Type="http://schemas.openxmlformats.org/officeDocument/2006/relationships/image" Target="../media/image57.png"/><Relationship Id="rId18" Type="http://schemas.openxmlformats.org/officeDocument/2006/relationships/image" Target="../media/image54.png"/><Relationship Id="rId17" Type="http://schemas.openxmlformats.org/officeDocument/2006/relationships/image" Target="../media/image55.png"/><Relationship Id="rId16" Type="http://schemas.openxmlformats.org/officeDocument/2006/relationships/image" Target="../media/image56.png"/><Relationship Id="rId15" Type="http://schemas.openxmlformats.org/officeDocument/2006/relationships/image" Target="../media/image1.png"/><Relationship Id="rId14" Type="http://schemas.openxmlformats.org/officeDocument/2006/relationships/tags" Target="../tags/tag318.xml"/><Relationship Id="rId13" Type="http://schemas.openxmlformats.org/officeDocument/2006/relationships/tags" Target="../tags/tag317.xml"/><Relationship Id="rId12" Type="http://schemas.openxmlformats.org/officeDocument/2006/relationships/tags" Target="../tags/tag316.xml"/><Relationship Id="rId11" Type="http://schemas.openxmlformats.org/officeDocument/2006/relationships/tags" Target="../tags/tag315.xml"/><Relationship Id="rId10" Type="http://schemas.openxmlformats.org/officeDocument/2006/relationships/image" Target="../media/image63.sv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3.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image" Target="../media/image1.png"/><Relationship Id="rId3" Type="http://schemas.openxmlformats.org/officeDocument/2006/relationships/tags" Target="../tags/tag322.xml"/><Relationship Id="rId2" Type="http://schemas.openxmlformats.org/officeDocument/2006/relationships/tags" Target="../tags/tag321.xml"/><Relationship Id="rId1" Type="http://schemas.openxmlformats.org/officeDocument/2006/relationships/tags" Target="../tags/tag320.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41.xml"/><Relationship Id="rId5" Type="http://schemas.openxmlformats.org/officeDocument/2006/relationships/image" Target="../media/image1.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4.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ags" Target="../tags/tag44.xml"/><Relationship Id="rId3" Type="http://schemas.openxmlformats.org/officeDocument/2006/relationships/tags" Target="../tags/tag43.xml"/><Relationship Id="rId25" Type="http://schemas.openxmlformats.org/officeDocument/2006/relationships/notesSlide" Target="../notesSlides/notesSlide1.xml"/><Relationship Id="rId24" Type="http://schemas.openxmlformats.org/officeDocument/2006/relationships/slideLayout" Target="../slideLayouts/slideLayout13.xml"/><Relationship Id="rId23" Type="http://schemas.openxmlformats.org/officeDocument/2006/relationships/image" Target="../media/image14.png"/><Relationship Id="rId22" Type="http://schemas.openxmlformats.org/officeDocument/2006/relationships/image" Target="../media/image13.png"/><Relationship Id="rId21" Type="http://schemas.openxmlformats.org/officeDocument/2006/relationships/image" Target="../media/image1.png"/><Relationship Id="rId20" Type="http://schemas.openxmlformats.org/officeDocument/2006/relationships/tags" Target="../tags/tag50.xml"/><Relationship Id="rId2" Type="http://schemas.openxmlformats.org/officeDocument/2006/relationships/tags" Target="../tags/tag42.xml"/><Relationship Id="rId19" Type="http://schemas.openxmlformats.org/officeDocument/2006/relationships/tags" Target="../tags/tag49.xml"/><Relationship Id="rId18" Type="http://schemas.openxmlformats.org/officeDocument/2006/relationships/tags" Target="../tags/tag48.xml"/><Relationship Id="rId17" Type="http://schemas.openxmlformats.org/officeDocument/2006/relationships/tags" Target="../tags/tag47.xml"/><Relationship Id="rId16" Type="http://schemas.openxmlformats.org/officeDocument/2006/relationships/tags" Target="../tags/tag46.xml"/><Relationship Id="rId15" Type="http://schemas.openxmlformats.org/officeDocument/2006/relationships/tags" Target="../tags/tag45.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ags" Target="../tags/tag53.xml"/><Relationship Id="rId3" Type="http://schemas.openxmlformats.org/officeDocument/2006/relationships/tags" Target="../tags/tag52.xml"/><Relationship Id="rId24" Type="http://schemas.openxmlformats.org/officeDocument/2006/relationships/notesSlide" Target="../notesSlides/notesSlide2.xml"/><Relationship Id="rId23" Type="http://schemas.openxmlformats.org/officeDocument/2006/relationships/slideLayout" Target="../slideLayouts/slideLayout13.xml"/><Relationship Id="rId22" Type="http://schemas.openxmlformats.org/officeDocument/2006/relationships/image" Target="../media/image15.png"/><Relationship Id="rId21" Type="http://schemas.openxmlformats.org/officeDocument/2006/relationships/image" Target="../media/image1.png"/><Relationship Id="rId20" Type="http://schemas.openxmlformats.org/officeDocument/2006/relationships/tags" Target="../tags/tag59.xml"/><Relationship Id="rId2" Type="http://schemas.openxmlformats.org/officeDocument/2006/relationships/tags" Target="../tags/tag51.xml"/><Relationship Id="rId19" Type="http://schemas.openxmlformats.org/officeDocument/2006/relationships/tags" Target="../tags/tag58.xml"/><Relationship Id="rId18" Type="http://schemas.openxmlformats.org/officeDocument/2006/relationships/tags" Target="../tags/tag57.xml"/><Relationship Id="rId17" Type="http://schemas.openxmlformats.org/officeDocument/2006/relationships/tags" Target="../tags/tag56.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ags" Target="../tags/tag62.xml"/><Relationship Id="rId30" Type="http://schemas.openxmlformats.org/officeDocument/2006/relationships/slideLayout" Target="../slideLayouts/slideLayout24.xml"/><Relationship Id="rId3" Type="http://schemas.openxmlformats.org/officeDocument/2006/relationships/tags" Target="../tags/tag61.xml"/><Relationship Id="rId29" Type="http://schemas.openxmlformats.org/officeDocument/2006/relationships/tags" Target="../tags/tag76.xml"/><Relationship Id="rId28" Type="http://schemas.openxmlformats.org/officeDocument/2006/relationships/tags" Target="../tags/tag75.xml"/><Relationship Id="rId27" Type="http://schemas.openxmlformats.org/officeDocument/2006/relationships/tags" Target="../tags/tag74.xml"/><Relationship Id="rId26" Type="http://schemas.openxmlformats.org/officeDocument/2006/relationships/tags" Target="../tags/tag73.xml"/><Relationship Id="rId25" Type="http://schemas.openxmlformats.org/officeDocument/2006/relationships/image" Target="../media/image1.png"/><Relationship Id="rId24" Type="http://schemas.openxmlformats.org/officeDocument/2006/relationships/tags" Target="../tags/tag72.xml"/><Relationship Id="rId23" Type="http://schemas.openxmlformats.org/officeDocument/2006/relationships/tags" Target="../tags/tag71.xml"/><Relationship Id="rId22" Type="http://schemas.openxmlformats.org/officeDocument/2006/relationships/tags" Target="../tags/tag70.xml"/><Relationship Id="rId21" Type="http://schemas.openxmlformats.org/officeDocument/2006/relationships/tags" Target="../tags/tag69.xml"/><Relationship Id="rId20" Type="http://schemas.openxmlformats.org/officeDocument/2006/relationships/tags" Target="../tags/tag68.xml"/><Relationship Id="rId2" Type="http://schemas.openxmlformats.org/officeDocument/2006/relationships/tags" Target="../tags/tag60.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81.xml"/><Relationship Id="rId5" Type="http://schemas.openxmlformats.org/officeDocument/2006/relationships/image" Target="../media/image1.png"/><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s>
</file>

<file path=ppt/slides/_rels/slide8.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19.svg"/><Relationship Id="rId7" Type="http://schemas.openxmlformats.org/officeDocument/2006/relationships/image" Target="../media/image18.png"/><Relationship Id="rId6" Type="http://schemas.openxmlformats.org/officeDocument/2006/relationships/tags" Target="../tags/tag84.xml"/><Relationship Id="rId5" Type="http://schemas.openxmlformats.org/officeDocument/2006/relationships/image" Target="../media/image17.svg"/><Relationship Id="rId4" Type="http://schemas.openxmlformats.org/officeDocument/2006/relationships/image" Target="../media/image16.png"/><Relationship Id="rId3" Type="http://schemas.openxmlformats.org/officeDocument/2006/relationships/tags" Target="../tags/tag83.xml"/><Relationship Id="rId28" Type="http://schemas.openxmlformats.org/officeDocument/2006/relationships/slideLayout" Target="../slideLayouts/slideLayout18.xml"/><Relationship Id="rId27" Type="http://schemas.openxmlformats.org/officeDocument/2006/relationships/tags" Target="../tags/tag92.xml"/><Relationship Id="rId26" Type="http://schemas.openxmlformats.org/officeDocument/2006/relationships/image" Target="../media/image23.png"/><Relationship Id="rId25" Type="http://schemas.openxmlformats.org/officeDocument/2006/relationships/image" Target="../media/image22.png"/><Relationship Id="rId24" Type="http://schemas.openxmlformats.org/officeDocument/2006/relationships/image" Target="../media/image21.png"/><Relationship Id="rId23" Type="http://schemas.openxmlformats.org/officeDocument/2006/relationships/image" Target="../media/image20.png"/><Relationship Id="rId22" Type="http://schemas.openxmlformats.org/officeDocument/2006/relationships/tags" Target="../tags/tag91.xml"/><Relationship Id="rId21" Type="http://schemas.openxmlformats.org/officeDocument/2006/relationships/tags" Target="../tags/tag90.xml"/><Relationship Id="rId20" Type="http://schemas.openxmlformats.org/officeDocument/2006/relationships/tags" Target="../tags/tag89.xml"/><Relationship Id="rId2" Type="http://schemas.openxmlformats.org/officeDocument/2006/relationships/tags" Target="../tags/tag82.xml"/><Relationship Id="rId19" Type="http://schemas.openxmlformats.org/officeDocument/2006/relationships/tags" Target="../tags/tag88.xml"/><Relationship Id="rId18" Type="http://schemas.openxmlformats.org/officeDocument/2006/relationships/image" Target="../media/image1.png"/><Relationship Id="rId17" Type="http://schemas.openxmlformats.org/officeDocument/2006/relationships/tags" Target="../tags/tag87.xml"/><Relationship Id="rId16" Type="http://schemas.openxmlformats.org/officeDocument/2006/relationships/tags" Target="../tags/tag86.xml"/><Relationship Id="rId15" Type="http://schemas.openxmlformats.org/officeDocument/2006/relationships/tags" Target="../tags/tag85.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97.xml"/><Relationship Id="rId5" Type="http://schemas.openxmlformats.org/officeDocument/2006/relationships/image" Target="../media/image1.png"/><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custDataLst>
              <p:tags r:id="rId1"/>
            </p:custData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lt1"/>
              </a:solidFill>
            </a:endParaRPr>
          </a:p>
        </p:txBody>
      </p:sp>
      <p:sp>
        <p:nvSpPr>
          <p:cNvPr id="35" name="矩形 34"/>
          <p:cNvSpPr/>
          <p:nvPr>
            <p:custDataLst>
              <p:tags r:id="rId2"/>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lt1"/>
                </a:solidFill>
              </a:rPr>
              <a:t>  </a:t>
            </a:r>
            <a:r>
              <a:rPr lang="zh-CN" altLang="en-US" sz="5400" dirty="0">
                <a:solidFill>
                  <a:schemeClr val="lt1"/>
                </a:solidFill>
              </a:rPr>
              <a:t>ICMP Ping Client</a:t>
            </a:r>
            <a:endParaRPr lang="zh-CN" altLang="en-US" sz="5400" dirty="0">
              <a:solidFill>
                <a:schemeClr val="lt1"/>
              </a:solidFill>
            </a:endParaRPr>
          </a:p>
        </p:txBody>
      </p:sp>
      <p:sp>
        <p:nvSpPr>
          <p:cNvPr id="40" name="文本框 39"/>
          <p:cNvSpPr txBox="1"/>
          <p:nvPr>
            <p:custDataLst>
              <p:tags r:id="rId3"/>
            </p:custDataLst>
          </p:nvPr>
        </p:nvSpPr>
        <p:spPr>
          <a:xfrm>
            <a:off x="2085975" y="5018405"/>
            <a:ext cx="8783320" cy="1402080"/>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rPr>
              <a:t>Huang Hao, Zhou Yitong, Meng Yu, Chen Zijie, Wen Tianshu</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rPr>
              <a:t>2024.10.24</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p:txBody>
      </p:sp>
      <p:cxnSp>
        <p:nvCxnSpPr>
          <p:cNvPr id="43" name="直接连接符 42"/>
          <p:cNvCxnSpPr/>
          <p:nvPr/>
        </p:nvCxnSpPr>
        <p:spPr bwMode="auto">
          <a:xfrm flipH="1">
            <a:off x="6655958"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cxnSp>
        <p:nvCxnSpPr>
          <p:cNvPr id="48" name="直接连接符 47"/>
          <p:cNvCxnSpPr/>
          <p:nvPr/>
        </p:nvCxnSpPr>
        <p:spPr bwMode="auto">
          <a:xfrm>
            <a:off x="1491295"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sp>
        <p:nvSpPr>
          <p:cNvPr id="3" name="school-building_73653"/>
          <p:cNvSpPr/>
          <p:nvPr>
            <p:custDataLst>
              <p:tags r:id="rId4"/>
            </p:custDataLst>
          </p:nvPr>
        </p:nvSpPr>
        <p:spPr>
          <a:xfrm>
            <a:off x="5791157" y="3731054"/>
            <a:ext cx="609685" cy="334421"/>
          </a:xfrm>
          <a:custGeom>
            <a:avLst/>
            <a:gdLst>
              <a:gd name="T0" fmla="*/ 2920 w 3062"/>
              <a:gd name="T1" fmla="*/ 820 h 1682"/>
              <a:gd name="T2" fmla="*/ 2021 w 3062"/>
              <a:gd name="T3" fmla="*/ 412 h 1682"/>
              <a:gd name="T4" fmla="*/ 2165 w 3062"/>
              <a:gd name="T5" fmla="*/ 418 h 1682"/>
              <a:gd name="T6" fmla="*/ 1987 w 3062"/>
              <a:gd name="T7" fmla="*/ 240 h 1682"/>
              <a:gd name="T8" fmla="*/ 1577 w 3062"/>
              <a:gd name="T9" fmla="*/ 6 h 1682"/>
              <a:gd name="T10" fmla="*/ 1567 w 3062"/>
              <a:gd name="T11" fmla="*/ 2 h 1682"/>
              <a:gd name="T12" fmla="*/ 1555 w 3062"/>
              <a:gd name="T13" fmla="*/ 0 h 1682"/>
              <a:gd name="T14" fmla="*/ 1545 w 3062"/>
              <a:gd name="T15" fmla="*/ 0 h 1682"/>
              <a:gd name="T16" fmla="*/ 1541 w 3062"/>
              <a:gd name="T17" fmla="*/ 0 h 1682"/>
              <a:gd name="T18" fmla="*/ 1530 w 3062"/>
              <a:gd name="T19" fmla="*/ 3 h 1682"/>
              <a:gd name="T20" fmla="*/ 1518 w 3062"/>
              <a:gd name="T21" fmla="*/ 7 h 1682"/>
              <a:gd name="T22" fmla="*/ 1111 w 3062"/>
              <a:gd name="T23" fmla="*/ 240 h 1682"/>
              <a:gd name="T24" fmla="*/ 991 w 3062"/>
              <a:gd name="T25" fmla="*/ 451 h 1682"/>
              <a:gd name="T26" fmla="*/ 1077 w 3062"/>
              <a:gd name="T27" fmla="*/ 754 h 1682"/>
              <a:gd name="T28" fmla="*/ 178 w 3062"/>
              <a:gd name="T29" fmla="*/ 1549 h 1682"/>
              <a:gd name="T30" fmla="*/ 67 w 3062"/>
              <a:gd name="T31" fmla="*/ 1682 h 1682"/>
              <a:gd name="T32" fmla="*/ 1954 w 3062"/>
              <a:gd name="T33" fmla="*/ 1682 h 1682"/>
              <a:gd name="T34" fmla="*/ 3062 w 3062"/>
              <a:gd name="T35" fmla="*/ 1616 h 1682"/>
              <a:gd name="T36" fmla="*/ 326 w 3062"/>
              <a:gd name="T37" fmla="*/ 1510 h 1682"/>
              <a:gd name="T38" fmla="*/ 459 w 3062"/>
              <a:gd name="T39" fmla="*/ 1510 h 1682"/>
              <a:gd name="T40" fmla="*/ 326 w 3062"/>
              <a:gd name="T41" fmla="*/ 922 h 1682"/>
              <a:gd name="T42" fmla="*/ 690 w 3062"/>
              <a:gd name="T43" fmla="*/ 1510 h 1682"/>
              <a:gd name="T44" fmla="*/ 690 w 3062"/>
              <a:gd name="T45" fmla="*/ 1290 h 1682"/>
              <a:gd name="T46" fmla="*/ 557 w 3062"/>
              <a:gd name="T47" fmla="*/ 1142 h 1682"/>
              <a:gd name="T48" fmla="*/ 690 w 3062"/>
              <a:gd name="T49" fmla="*/ 1142 h 1682"/>
              <a:gd name="T50" fmla="*/ 788 w 3062"/>
              <a:gd name="T51" fmla="*/ 1290 h 1682"/>
              <a:gd name="T52" fmla="*/ 921 w 3062"/>
              <a:gd name="T53" fmla="*/ 1142 h 1682"/>
              <a:gd name="T54" fmla="*/ 921 w 3062"/>
              <a:gd name="T55" fmla="*/ 922 h 1682"/>
              <a:gd name="T56" fmla="*/ 1227 w 3062"/>
              <a:gd name="T57" fmla="*/ 1479 h 1682"/>
              <a:gd name="T58" fmla="*/ 1360 w 3062"/>
              <a:gd name="T59" fmla="*/ 1479 h 1682"/>
              <a:gd name="T60" fmla="*/ 1227 w 3062"/>
              <a:gd name="T61" fmla="*/ 841 h 1682"/>
              <a:gd name="T62" fmla="*/ 1360 w 3062"/>
              <a:gd name="T63" fmla="*/ 619 h 1682"/>
              <a:gd name="T64" fmla="*/ 1360 w 3062"/>
              <a:gd name="T65" fmla="*/ 411 h 1682"/>
              <a:gd name="T66" fmla="*/ 1482 w 3062"/>
              <a:gd name="T67" fmla="*/ 1479 h 1682"/>
              <a:gd name="T68" fmla="*/ 1616 w 3062"/>
              <a:gd name="T69" fmla="*/ 1479 h 1682"/>
              <a:gd name="T70" fmla="*/ 1482 w 3062"/>
              <a:gd name="T71" fmla="*/ 841 h 1682"/>
              <a:gd name="T72" fmla="*/ 1616 w 3062"/>
              <a:gd name="T73" fmla="*/ 619 h 1682"/>
              <a:gd name="T74" fmla="*/ 1616 w 3062"/>
              <a:gd name="T75" fmla="*/ 411 h 1682"/>
              <a:gd name="T76" fmla="*/ 1737 w 3062"/>
              <a:gd name="T77" fmla="*/ 1479 h 1682"/>
              <a:gd name="T78" fmla="*/ 1871 w 3062"/>
              <a:gd name="T79" fmla="*/ 1479 h 1682"/>
              <a:gd name="T80" fmla="*/ 1737 w 3062"/>
              <a:gd name="T81" fmla="*/ 841 h 1682"/>
              <a:gd name="T82" fmla="*/ 1871 w 3062"/>
              <a:gd name="T83" fmla="*/ 619 h 1682"/>
              <a:gd name="T84" fmla="*/ 1871 w 3062"/>
              <a:gd name="T85" fmla="*/ 411 h 1682"/>
              <a:gd name="T86" fmla="*/ 2177 w 3062"/>
              <a:gd name="T87" fmla="*/ 1510 h 1682"/>
              <a:gd name="T88" fmla="*/ 2310 w 3062"/>
              <a:gd name="T89" fmla="*/ 1510 h 1682"/>
              <a:gd name="T90" fmla="*/ 2177 w 3062"/>
              <a:gd name="T91" fmla="*/ 922 h 1682"/>
              <a:gd name="T92" fmla="*/ 2541 w 3062"/>
              <a:gd name="T93" fmla="*/ 1510 h 1682"/>
              <a:gd name="T94" fmla="*/ 2541 w 3062"/>
              <a:gd name="T95" fmla="*/ 1290 h 1682"/>
              <a:gd name="T96" fmla="*/ 2408 w 3062"/>
              <a:gd name="T97" fmla="*/ 1142 h 1682"/>
              <a:gd name="T98" fmla="*/ 2541 w 3062"/>
              <a:gd name="T99" fmla="*/ 1142 h 1682"/>
              <a:gd name="T100" fmla="*/ 2639 w 3062"/>
              <a:gd name="T101" fmla="*/ 1290 h 1682"/>
              <a:gd name="T102" fmla="*/ 2772 w 3062"/>
              <a:gd name="T103" fmla="*/ 1142 h 1682"/>
              <a:gd name="T104" fmla="*/ 2772 w 3062"/>
              <a:gd name="T105" fmla="*/ 9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62" h="1682">
                <a:moveTo>
                  <a:pt x="2996" y="1549"/>
                </a:moveTo>
                <a:lnTo>
                  <a:pt x="2920" y="1549"/>
                </a:lnTo>
                <a:lnTo>
                  <a:pt x="2920" y="820"/>
                </a:lnTo>
                <a:cubicBezTo>
                  <a:pt x="2920" y="783"/>
                  <a:pt x="2890" y="754"/>
                  <a:pt x="2853" y="754"/>
                </a:cubicBezTo>
                <a:lnTo>
                  <a:pt x="2021" y="754"/>
                </a:lnTo>
                <a:lnTo>
                  <a:pt x="2021" y="412"/>
                </a:lnTo>
                <a:lnTo>
                  <a:pt x="2074" y="443"/>
                </a:lnTo>
                <a:cubicBezTo>
                  <a:pt x="2084" y="448"/>
                  <a:pt x="2096" y="451"/>
                  <a:pt x="2107" y="451"/>
                </a:cubicBezTo>
                <a:cubicBezTo>
                  <a:pt x="2130" y="451"/>
                  <a:pt x="2153" y="439"/>
                  <a:pt x="2165" y="418"/>
                </a:cubicBezTo>
                <a:cubicBezTo>
                  <a:pt x="2183" y="386"/>
                  <a:pt x="2172" y="345"/>
                  <a:pt x="2140" y="327"/>
                </a:cubicBezTo>
                <a:lnTo>
                  <a:pt x="1987" y="240"/>
                </a:lnTo>
                <a:cubicBezTo>
                  <a:pt x="1987" y="240"/>
                  <a:pt x="1987" y="240"/>
                  <a:pt x="1987" y="240"/>
                </a:cubicBezTo>
                <a:lnTo>
                  <a:pt x="1582" y="9"/>
                </a:lnTo>
                <a:cubicBezTo>
                  <a:pt x="1581" y="8"/>
                  <a:pt x="1580" y="8"/>
                  <a:pt x="1580" y="7"/>
                </a:cubicBezTo>
                <a:cubicBezTo>
                  <a:pt x="1579" y="7"/>
                  <a:pt x="1578" y="7"/>
                  <a:pt x="1577" y="6"/>
                </a:cubicBezTo>
                <a:cubicBezTo>
                  <a:pt x="1575" y="5"/>
                  <a:pt x="1573" y="4"/>
                  <a:pt x="1571" y="4"/>
                </a:cubicBezTo>
                <a:cubicBezTo>
                  <a:pt x="1570" y="3"/>
                  <a:pt x="1569" y="3"/>
                  <a:pt x="1568" y="3"/>
                </a:cubicBezTo>
                <a:cubicBezTo>
                  <a:pt x="1568" y="3"/>
                  <a:pt x="1568" y="3"/>
                  <a:pt x="1567" y="2"/>
                </a:cubicBezTo>
                <a:cubicBezTo>
                  <a:pt x="1567" y="2"/>
                  <a:pt x="1567" y="2"/>
                  <a:pt x="1566" y="2"/>
                </a:cubicBezTo>
                <a:cubicBezTo>
                  <a:pt x="1563" y="1"/>
                  <a:pt x="1560" y="1"/>
                  <a:pt x="1557" y="0"/>
                </a:cubicBezTo>
                <a:cubicBezTo>
                  <a:pt x="1557" y="0"/>
                  <a:pt x="1556" y="0"/>
                  <a:pt x="1555" y="0"/>
                </a:cubicBezTo>
                <a:cubicBezTo>
                  <a:pt x="1555" y="0"/>
                  <a:pt x="1555" y="0"/>
                  <a:pt x="1555" y="0"/>
                </a:cubicBezTo>
                <a:cubicBezTo>
                  <a:pt x="1554" y="0"/>
                  <a:pt x="1553" y="0"/>
                  <a:pt x="1552" y="0"/>
                </a:cubicBezTo>
                <a:cubicBezTo>
                  <a:pt x="1550" y="0"/>
                  <a:pt x="1548" y="0"/>
                  <a:pt x="1545" y="0"/>
                </a:cubicBezTo>
                <a:cubicBezTo>
                  <a:pt x="1545" y="0"/>
                  <a:pt x="1544" y="0"/>
                  <a:pt x="1543" y="0"/>
                </a:cubicBezTo>
                <a:cubicBezTo>
                  <a:pt x="1542" y="0"/>
                  <a:pt x="1542" y="0"/>
                  <a:pt x="1542" y="0"/>
                </a:cubicBezTo>
                <a:cubicBezTo>
                  <a:pt x="1542" y="0"/>
                  <a:pt x="1541" y="0"/>
                  <a:pt x="1541" y="0"/>
                </a:cubicBezTo>
                <a:cubicBezTo>
                  <a:pt x="1538" y="1"/>
                  <a:pt x="1534" y="1"/>
                  <a:pt x="1531" y="2"/>
                </a:cubicBezTo>
                <a:cubicBezTo>
                  <a:pt x="1531" y="2"/>
                  <a:pt x="1531" y="2"/>
                  <a:pt x="1530" y="2"/>
                </a:cubicBezTo>
                <a:cubicBezTo>
                  <a:pt x="1530" y="3"/>
                  <a:pt x="1530" y="3"/>
                  <a:pt x="1530" y="3"/>
                </a:cubicBezTo>
                <a:cubicBezTo>
                  <a:pt x="1529" y="3"/>
                  <a:pt x="1528" y="3"/>
                  <a:pt x="1527" y="4"/>
                </a:cubicBezTo>
                <a:cubicBezTo>
                  <a:pt x="1525" y="4"/>
                  <a:pt x="1523" y="5"/>
                  <a:pt x="1521" y="6"/>
                </a:cubicBezTo>
                <a:cubicBezTo>
                  <a:pt x="1520" y="7"/>
                  <a:pt x="1519" y="7"/>
                  <a:pt x="1518" y="7"/>
                </a:cubicBezTo>
                <a:cubicBezTo>
                  <a:pt x="1517" y="8"/>
                  <a:pt x="1517" y="8"/>
                  <a:pt x="1516" y="9"/>
                </a:cubicBezTo>
                <a:lnTo>
                  <a:pt x="1111" y="240"/>
                </a:lnTo>
                <a:cubicBezTo>
                  <a:pt x="1111" y="240"/>
                  <a:pt x="1111" y="240"/>
                  <a:pt x="1111" y="240"/>
                </a:cubicBezTo>
                <a:lnTo>
                  <a:pt x="958" y="327"/>
                </a:lnTo>
                <a:cubicBezTo>
                  <a:pt x="926" y="345"/>
                  <a:pt x="915" y="386"/>
                  <a:pt x="933" y="418"/>
                </a:cubicBezTo>
                <a:cubicBezTo>
                  <a:pt x="945" y="439"/>
                  <a:pt x="968" y="451"/>
                  <a:pt x="991" y="451"/>
                </a:cubicBezTo>
                <a:cubicBezTo>
                  <a:pt x="1002" y="451"/>
                  <a:pt x="1013" y="448"/>
                  <a:pt x="1024" y="443"/>
                </a:cubicBezTo>
                <a:lnTo>
                  <a:pt x="1077" y="412"/>
                </a:lnTo>
                <a:lnTo>
                  <a:pt x="1077" y="754"/>
                </a:lnTo>
                <a:lnTo>
                  <a:pt x="245" y="754"/>
                </a:lnTo>
                <a:cubicBezTo>
                  <a:pt x="208" y="754"/>
                  <a:pt x="178" y="783"/>
                  <a:pt x="178" y="820"/>
                </a:cubicBezTo>
                <a:lnTo>
                  <a:pt x="178" y="1549"/>
                </a:lnTo>
                <a:lnTo>
                  <a:pt x="67" y="1549"/>
                </a:lnTo>
                <a:cubicBezTo>
                  <a:pt x="30" y="1549"/>
                  <a:pt x="0" y="1579"/>
                  <a:pt x="0" y="1616"/>
                </a:cubicBezTo>
                <a:cubicBezTo>
                  <a:pt x="0" y="1652"/>
                  <a:pt x="30" y="1682"/>
                  <a:pt x="67" y="1682"/>
                </a:cubicBezTo>
                <a:lnTo>
                  <a:pt x="245" y="1682"/>
                </a:lnTo>
                <a:lnTo>
                  <a:pt x="1144" y="1682"/>
                </a:lnTo>
                <a:lnTo>
                  <a:pt x="1954" y="1682"/>
                </a:lnTo>
                <a:lnTo>
                  <a:pt x="2853" y="1682"/>
                </a:lnTo>
                <a:lnTo>
                  <a:pt x="2996" y="1682"/>
                </a:lnTo>
                <a:cubicBezTo>
                  <a:pt x="3032" y="1682"/>
                  <a:pt x="3062" y="1652"/>
                  <a:pt x="3062" y="1616"/>
                </a:cubicBezTo>
                <a:cubicBezTo>
                  <a:pt x="3062" y="1579"/>
                  <a:pt x="3032" y="1549"/>
                  <a:pt x="2996" y="1549"/>
                </a:cubicBezTo>
                <a:close/>
                <a:moveTo>
                  <a:pt x="459" y="1510"/>
                </a:moveTo>
                <a:lnTo>
                  <a:pt x="326" y="1510"/>
                </a:lnTo>
                <a:lnTo>
                  <a:pt x="326" y="1290"/>
                </a:lnTo>
                <a:lnTo>
                  <a:pt x="459" y="1290"/>
                </a:lnTo>
                <a:lnTo>
                  <a:pt x="459" y="1510"/>
                </a:lnTo>
                <a:close/>
                <a:moveTo>
                  <a:pt x="459" y="1142"/>
                </a:moveTo>
                <a:lnTo>
                  <a:pt x="326" y="1142"/>
                </a:lnTo>
                <a:lnTo>
                  <a:pt x="326" y="922"/>
                </a:lnTo>
                <a:lnTo>
                  <a:pt x="459" y="922"/>
                </a:lnTo>
                <a:lnTo>
                  <a:pt x="459" y="1142"/>
                </a:lnTo>
                <a:close/>
                <a:moveTo>
                  <a:pt x="690" y="1510"/>
                </a:moveTo>
                <a:lnTo>
                  <a:pt x="557" y="1510"/>
                </a:lnTo>
                <a:lnTo>
                  <a:pt x="557" y="1290"/>
                </a:lnTo>
                <a:lnTo>
                  <a:pt x="690" y="1290"/>
                </a:lnTo>
                <a:lnTo>
                  <a:pt x="690" y="1510"/>
                </a:lnTo>
                <a:close/>
                <a:moveTo>
                  <a:pt x="690" y="1142"/>
                </a:moveTo>
                <a:lnTo>
                  <a:pt x="557" y="1142"/>
                </a:lnTo>
                <a:lnTo>
                  <a:pt x="557" y="922"/>
                </a:lnTo>
                <a:lnTo>
                  <a:pt x="690" y="922"/>
                </a:lnTo>
                <a:lnTo>
                  <a:pt x="690" y="1142"/>
                </a:lnTo>
                <a:close/>
                <a:moveTo>
                  <a:pt x="921" y="1510"/>
                </a:moveTo>
                <a:lnTo>
                  <a:pt x="788" y="1510"/>
                </a:lnTo>
                <a:lnTo>
                  <a:pt x="788" y="1290"/>
                </a:lnTo>
                <a:lnTo>
                  <a:pt x="921" y="1290"/>
                </a:lnTo>
                <a:lnTo>
                  <a:pt x="921" y="1510"/>
                </a:lnTo>
                <a:close/>
                <a:moveTo>
                  <a:pt x="921" y="1142"/>
                </a:moveTo>
                <a:lnTo>
                  <a:pt x="788" y="1142"/>
                </a:lnTo>
                <a:lnTo>
                  <a:pt x="788" y="922"/>
                </a:lnTo>
                <a:lnTo>
                  <a:pt x="921" y="922"/>
                </a:lnTo>
                <a:lnTo>
                  <a:pt x="921" y="1142"/>
                </a:lnTo>
                <a:close/>
                <a:moveTo>
                  <a:pt x="1360" y="1479"/>
                </a:moveTo>
                <a:lnTo>
                  <a:pt x="1227" y="1479"/>
                </a:lnTo>
                <a:lnTo>
                  <a:pt x="1227" y="1271"/>
                </a:lnTo>
                <a:lnTo>
                  <a:pt x="1360" y="1271"/>
                </a:lnTo>
                <a:lnTo>
                  <a:pt x="1360" y="1479"/>
                </a:lnTo>
                <a:close/>
                <a:moveTo>
                  <a:pt x="1360" y="1049"/>
                </a:moveTo>
                <a:lnTo>
                  <a:pt x="1227" y="1049"/>
                </a:lnTo>
                <a:lnTo>
                  <a:pt x="1227" y="841"/>
                </a:lnTo>
                <a:lnTo>
                  <a:pt x="1360" y="841"/>
                </a:lnTo>
                <a:lnTo>
                  <a:pt x="1360" y="1049"/>
                </a:lnTo>
                <a:close/>
                <a:moveTo>
                  <a:pt x="1360" y="619"/>
                </a:moveTo>
                <a:lnTo>
                  <a:pt x="1227" y="619"/>
                </a:lnTo>
                <a:lnTo>
                  <a:pt x="1227" y="411"/>
                </a:lnTo>
                <a:lnTo>
                  <a:pt x="1360" y="411"/>
                </a:lnTo>
                <a:lnTo>
                  <a:pt x="1360" y="619"/>
                </a:lnTo>
                <a:close/>
                <a:moveTo>
                  <a:pt x="1616" y="1479"/>
                </a:moveTo>
                <a:lnTo>
                  <a:pt x="1482" y="1479"/>
                </a:lnTo>
                <a:lnTo>
                  <a:pt x="1482" y="1271"/>
                </a:lnTo>
                <a:lnTo>
                  <a:pt x="1616" y="1271"/>
                </a:lnTo>
                <a:lnTo>
                  <a:pt x="1616" y="1479"/>
                </a:lnTo>
                <a:close/>
                <a:moveTo>
                  <a:pt x="1616" y="1049"/>
                </a:moveTo>
                <a:lnTo>
                  <a:pt x="1482" y="1049"/>
                </a:lnTo>
                <a:lnTo>
                  <a:pt x="1482" y="841"/>
                </a:lnTo>
                <a:lnTo>
                  <a:pt x="1616" y="841"/>
                </a:lnTo>
                <a:lnTo>
                  <a:pt x="1616" y="1049"/>
                </a:lnTo>
                <a:close/>
                <a:moveTo>
                  <a:pt x="1616" y="619"/>
                </a:moveTo>
                <a:lnTo>
                  <a:pt x="1482" y="619"/>
                </a:lnTo>
                <a:lnTo>
                  <a:pt x="1482" y="411"/>
                </a:lnTo>
                <a:lnTo>
                  <a:pt x="1616" y="411"/>
                </a:lnTo>
                <a:lnTo>
                  <a:pt x="1616" y="619"/>
                </a:lnTo>
                <a:close/>
                <a:moveTo>
                  <a:pt x="1871" y="1479"/>
                </a:moveTo>
                <a:lnTo>
                  <a:pt x="1737" y="1479"/>
                </a:lnTo>
                <a:lnTo>
                  <a:pt x="1737" y="1271"/>
                </a:lnTo>
                <a:lnTo>
                  <a:pt x="1871" y="1271"/>
                </a:lnTo>
                <a:lnTo>
                  <a:pt x="1871" y="1479"/>
                </a:lnTo>
                <a:close/>
                <a:moveTo>
                  <a:pt x="1871" y="1049"/>
                </a:moveTo>
                <a:lnTo>
                  <a:pt x="1737" y="1049"/>
                </a:lnTo>
                <a:lnTo>
                  <a:pt x="1737" y="841"/>
                </a:lnTo>
                <a:lnTo>
                  <a:pt x="1871" y="841"/>
                </a:lnTo>
                <a:lnTo>
                  <a:pt x="1871" y="1049"/>
                </a:lnTo>
                <a:close/>
                <a:moveTo>
                  <a:pt x="1871" y="619"/>
                </a:moveTo>
                <a:lnTo>
                  <a:pt x="1737" y="619"/>
                </a:lnTo>
                <a:lnTo>
                  <a:pt x="1737" y="411"/>
                </a:lnTo>
                <a:lnTo>
                  <a:pt x="1871" y="411"/>
                </a:lnTo>
                <a:lnTo>
                  <a:pt x="1871" y="619"/>
                </a:lnTo>
                <a:close/>
                <a:moveTo>
                  <a:pt x="2310" y="1510"/>
                </a:moveTo>
                <a:lnTo>
                  <a:pt x="2177" y="1510"/>
                </a:lnTo>
                <a:lnTo>
                  <a:pt x="2177" y="1290"/>
                </a:lnTo>
                <a:lnTo>
                  <a:pt x="2310" y="1290"/>
                </a:lnTo>
                <a:lnTo>
                  <a:pt x="2310" y="1510"/>
                </a:lnTo>
                <a:close/>
                <a:moveTo>
                  <a:pt x="2310" y="1142"/>
                </a:moveTo>
                <a:lnTo>
                  <a:pt x="2177" y="1142"/>
                </a:lnTo>
                <a:lnTo>
                  <a:pt x="2177" y="922"/>
                </a:lnTo>
                <a:lnTo>
                  <a:pt x="2310" y="922"/>
                </a:lnTo>
                <a:lnTo>
                  <a:pt x="2310" y="1142"/>
                </a:lnTo>
                <a:close/>
                <a:moveTo>
                  <a:pt x="2541" y="1510"/>
                </a:moveTo>
                <a:lnTo>
                  <a:pt x="2408" y="1510"/>
                </a:lnTo>
                <a:lnTo>
                  <a:pt x="2408" y="1290"/>
                </a:lnTo>
                <a:lnTo>
                  <a:pt x="2541" y="1290"/>
                </a:lnTo>
                <a:lnTo>
                  <a:pt x="2541" y="1510"/>
                </a:lnTo>
                <a:close/>
                <a:moveTo>
                  <a:pt x="2541" y="1142"/>
                </a:moveTo>
                <a:lnTo>
                  <a:pt x="2408" y="1142"/>
                </a:lnTo>
                <a:lnTo>
                  <a:pt x="2408" y="922"/>
                </a:lnTo>
                <a:lnTo>
                  <a:pt x="2541" y="922"/>
                </a:lnTo>
                <a:lnTo>
                  <a:pt x="2541" y="1142"/>
                </a:lnTo>
                <a:close/>
                <a:moveTo>
                  <a:pt x="2772" y="1510"/>
                </a:moveTo>
                <a:lnTo>
                  <a:pt x="2639" y="1510"/>
                </a:lnTo>
                <a:lnTo>
                  <a:pt x="2639" y="1290"/>
                </a:lnTo>
                <a:lnTo>
                  <a:pt x="2772" y="1290"/>
                </a:lnTo>
                <a:lnTo>
                  <a:pt x="2772" y="1510"/>
                </a:lnTo>
                <a:close/>
                <a:moveTo>
                  <a:pt x="2772" y="1142"/>
                </a:moveTo>
                <a:lnTo>
                  <a:pt x="2639" y="1142"/>
                </a:lnTo>
                <a:lnTo>
                  <a:pt x="2639" y="922"/>
                </a:lnTo>
                <a:lnTo>
                  <a:pt x="2772" y="922"/>
                </a:lnTo>
                <a:lnTo>
                  <a:pt x="2772" y="1142"/>
                </a:ln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lt1"/>
              </a:solidFill>
            </a:endParaRPr>
          </a:p>
        </p:txBody>
      </p:sp>
      <p:pic>
        <p:nvPicPr>
          <p:cNvPr id="5" name="图片 4" descr="图片1"/>
          <p:cNvPicPr>
            <a:picLocks noChangeAspect="1"/>
          </p:cNvPicPr>
          <p:nvPr>
            <p:custDataLst>
              <p:tags r:id="rId5"/>
            </p:custDataLst>
          </p:nvPr>
        </p:nvPicPr>
        <p:blipFill>
          <a:blip r:embed="rId6"/>
          <a:srcRect r="-10356"/>
          <a:stretch>
            <a:fillRect/>
          </a:stretch>
        </p:blipFill>
        <p:spPr>
          <a:xfrm>
            <a:off x="8957310" y="265430"/>
            <a:ext cx="3005455" cy="72898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1000"/>
                                        <p:tgtEl>
                                          <p:spTgt spid="40"/>
                                        </p:tgtEl>
                                      </p:cBhvr>
                                    </p:animEffect>
                                    <p:anim calcmode="lin" valueType="num">
                                      <p:cBhvr>
                                        <p:cTn id="11" dur="1000" fill="hold"/>
                                        <p:tgtEl>
                                          <p:spTgt spid="40"/>
                                        </p:tgtEl>
                                        <p:attrNameLst>
                                          <p:attrName>ppt_x</p:attrName>
                                        </p:attrNameLst>
                                      </p:cBhvr>
                                      <p:tavLst>
                                        <p:tav tm="0">
                                          <p:val>
                                            <p:strVal val="#ppt_x"/>
                                          </p:val>
                                        </p:tav>
                                        <p:tav tm="100000">
                                          <p:val>
                                            <p:strVal val="#ppt_x"/>
                                          </p:val>
                                        </p:tav>
                                      </p:tavLst>
                                    </p:anim>
                                    <p:anim calcmode="lin" valueType="num">
                                      <p:cBhvr>
                                        <p:cTn id="12" dur="1000" fill="hold"/>
                                        <p:tgtEl>
                                          <p:spTgt spid="40"/>
                                        </p:tgtEl>
                                        <p:attrNameLst>
                                          <p:attrName>ppt_y</p:attrName>
                                        </p:attrNameLst>
                                      </p:cBhvr>
                                      <p:tavLst>
                                        <p:tav tm="0">
                                          <p:val>
                                            <p:strVal val="#ppt_y+.1"/>
                                          </p:val>
                                        </p:tav>
                                        <p:tav tm="100000">
                                          <p:val>
                                            <p:strVal val="#ppt_y"/>
                                          </p:val>
                                        </p:tav>
                                      </p:tavLst>
                                    </p:anim>
                                  </p:childTnLst>
                                </p:cTn>
                              </p:par>
                              <p:par>
                                <p:cTn id="13" presetID="22" presetClass="entr" presetSubtype="2"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right)">
                                      <p:cBhvr>
                                        <p:cTn id="15" dur="500"/>
                                        <p:tgtEl>
                                          <p:spTgt spid="48"/>
                                        </p:tgtEl>
                                      </p:cBhvr>
                                    </p:animEffect>
                                  </p:childTnLst>
                                </p:cTn>
                              </p:par>
                              <p:par>
                                <p:cTn id="16" presetID="22" presetClass="entr" presetSubtype="8"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left)">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4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8"/>
            </p:custDataLst>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custDataLst>
              <p:tags r:id="rId15"/>
            </p:custDataLst>
          </p:nvPr>
        </p:nvSpPr>
        <p:spPr>
          <a:xfrm>
            <a:off x="3223260" y="302895"/>
            <a:ext cx="159766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6"/>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packet</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7"/>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8"/>
            </p:custDataLst>
          </p:nvPr>
        </p:nvPicPr>
        <p:blipFill>
          <a:blip r:embed="rId19"/>
          <a:srcRect r="-10356"/>
          <a:stretch>
            <a:fillRect/>
          </a:stretch>
        </p:blipFill>
        <p:spPr>
          <a:xfrm>
            <a:off x="127635" y="169545"/>
            <a:ext cx="2533650" cy="614680"/>
          </a:xfrm>
          <a:prstGeom prst="rect">
            <a:avLst/>
          </a:prstGeom>
        </p:spPr>
      </p:pic>
      <p:grpSp>
        <p:nvGrpSpPr>
          <p:cNvPr id="20" name="组合 19"/>
          <p:cNvGrpSpPr/>
          <p:nvPr/>
        </p:nvGrpSpPr>
        <p:grpSpPr>
          <a:xfrm>
            <a:off x="994232" y="1281376"/>
            <a:ext cx="10203536" cy="423985"/>
            <a:chOff x="4940300" y="3538797"/>
            <a:chExt cx="10203536" cy="423985"/>
          </a:xfrm>
        </p:grpSpPr>
        <p:grpSp>
          <p:nvGrpSpPr>
            <p:cNvPr id="21" name="组合 20"/>
            <p:cNvGrpSpPr/>
            <p:nvPr/>
          </p:nvGrpSpPr>
          <p:grpSpPr>
            <a:xfrm>
              <a:off x="4940300" y="3581780"/>
              <a:ext cx="361950" cy="254002"/>
              <a:chOff x="4940300" y="3428999"/>
              <a:chExt cx="457202" cy="254002"/>
            </a:xfrm>
          </p:grpSpPr>
          <p:sp>
            <p:nvSpPr>
              <p:cNvPr id="3" name="箭头: V 形 24"/>
              <p:cNvSpPr/>
              <p:nvPr>
                <p:custDataLst>
                  <p:tags r:id="rId20"/>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6" name="箭头: V 形 25"/>
              <p:cNvSpPr/>
              <p:nvPr>
                <p:custDataLst>
                  <p:tags r:id="rId21"/>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22" name="直接连接符 21"/>
            <p:cNvCxnSpPr/>
            <p:nvPr>
              <p:custDataLst>
                <p:tags r:id="rId22"/>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23"/>
              </p:custDataLst>
            </p:nvPr>
          </p:nvSpPr>
          <p:spPr>
            <a:xfrm>
              <a:off x="5302250" y="3538797"/>
              <a:ext cx="3314112" cy="369332"/>
            </a:xfrm>
            <a:prstGeom prst="rect">
              <a:avLst/>
            </a:prstGeom>
          </p:spPr>
          <p:txBody>
            <a:bodyPr wrap="none">
              <a:spAutoFit/>
            </a:bodyPr>
            <a:p>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ICMP Transmission Process</a:t>
              </a:r>
              <a:endParaRPr lang="zh-CN" altLang="en-US"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6" name="直接连接符 45"/>
          <p:cNvCxnSpPr/>
          <p:nvPr>
            <p:custDataLst>
              <p:tags r:id="rId24"/>
            </p:custDataLst>
          </p:nvPr>
        </p:nvCxnSpPr>
        <p:spPr>
          <a:xfrm>
            <a:off x="4201886" y="3666017"/>
            <a:ext cx="6995878" cy="0"/>
          </a:xfrm>
          <a:prstGeom prst="line">
            <a:avLst/>
          </a:prstGeom>
          <a:ln>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96872" y="4689128"/>
            <a:ext cx="2903936" cy="1021186"/>
            <a:chOff x="994228" y="5220015"/>
            <a:chExt cx="2903936" cy="1021186"/>
          </a:xfrm>
        </p:grpSpPr>
        <p:sp>
          <p:nvSpPr>
            <p:cNvPr id="70" name="sprout_231518"/>
            <p:cNvSpPr>
              <a:spLocks noChangeAspect="1"/>
            </p:cNvSpPr>
            <p:nvPr>
              <p:custDataLst>
                <p:tags r:id="rId25"/>
              </p:custDataLst>
            </p:nvPr>
          </p:nvSpPr>
          <p:spPr bwMode="auto">
            <a:xfrm>
              <a:off x="994228" y="5220015"/>
              <a:ext cx="969563" cy="9467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lt1">
                <a:alpha val="29000"/>
              </a:schemeClr>
            </a:solidFill>
            <a:ln>
              <a:noFill/>
            </a:ln>
          </p:spPr>
          <p:txBody>
            <a:bodyPr/>
            <a:p>
              <a:endParaRPr lang="zh-CN" altLang="en-US">
                <a:solidFill>
                  <a:schemeClr val="dk1"/>
                </a:solidFill>
              </a:endParaRPr>
            </a:p>
          </p:txBody>
        </p:sp>
        <p:sp>
          <p:nvSpPr>
            <p:cNvPr id="71" name="矩形 70"/>
            <p:cNvSpPr/>
            <p:nvPr>
              <p:custDataLst>
                <p:tags r:id="rId26"/>
              </p:custDataLst>
            </p:nvPr>
          </p:nvSpPr>
          <p:spPr>
            <a:xfrm>
              <a:off x="1155099" y="5287478"/>
              <a:ext cx="2743065" cy="953723"/>
            </a:xfrm>
            <a:prstGeom prst="rect">
              <a:avLst/>
            </a:prstGeom>
          </p:spPr>
          <p:txBody>
            <a:bodyPr wrap="square">
              <a:spAutoFit/>
            </a:bodyPr>
            <a:p>
              <a:pPr>
                <a:lnSpc>
                  <a:spcPct val="120000"/>
                </a:lnSpc>
              </a:pPr>
              <a:r>
                <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点击此处修改内容点击此处修改内容点击此处修改内容点击此处修改内容改内容</a:t>
              </a:r>
              <a:endPar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5" name="矩形: 圆角 124"/>
          <p:cNvSpPr/>
          <p:nvPr/>
        </p:nvSpPr>
        <p:spPr>
          <a:xfrm>
            <a:off x="5033010" y="1896110"/>
            <a:ext cx="6950075" cy="2370455"/>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4398255" y="404427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7" name="矩形: 圆角 126"/>
          <p:cNvSpPr/>
          <p:nvPr/>
        </p:nvSpPr>
        <p:spPr>
          <a:xfrm>
            <a:off x="5058410" y="4340225"/>
            <a:ext cx="6995795" cy="228092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5175885" y="2324100"/>
            <a:ext cx="6879590" cy="1791335"/>
          </a:xfrm>
          <a:prstGeom prst="rect">
            <a:avLst/>
          </a:prstGeom>
          <a:noFill/>
        </p:spPr>
        <p:txBody>
          <a:bodyPr wrap="square" lIns="94002" tIns="47001" rIns="94002" bIns="47001" rtlCol="0">
            <a:no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Sends an ICMP Echo Request packet.</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Uses the created socket, target IP address, packet ID,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Creates an ICMP packet with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create_icmp_packet</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containing ICMP header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Records the sending timestamp to calculate round-trip time later.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Sends the packet using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sendto</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port is set to 1 since ICMP does not use traditional ports.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Returns the timestamp for further processing.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8" name="Docer Falling Dust PPT demo 12"/>
          <p:cNvSpPr txBox="1"/>
          <p:nvPr/>
        </p:nvSpPr>
        <p:spPr>
          <a:xfrm>
            <a:off x="5198020" y="1913360"/>
            <a:ext cx="3792855"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send_one_ping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9" name="Docer Falling Dust PPT demo 13"/>
          <p:cNvSpPr txBox="1"/>
          <p:nvPr/>
        </p:nvSpPr>
        <p:spPr>
          <a:xfrm>
            <a:off x="5213962" y="4760013"/>
            <a:ext cx="6880002" cy="1755775"/>
          </a:xfrm>
          <a:prstGeom prst="rect">
            <a:avLst/>
          </a:prstGeom>
          <a:noFill/>
        </p:spPr>
        <p:txBody>
          <a:bodyPr wrap="square" lIns="94002" tIns="47001" rIns="94002" bIns="47001" rtlCol="0">
            <a:sp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Receives the ICMP Echo Reply packet and calculates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Sets socket timeout to avoid indefinite waiting.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Validates packet length to ensure it contains both IP and ICMP headers.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Parses ICMP header fields (type, code, checksum, ID, sequence number).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Confirms the packet type as Echo Reply and matches ID to verify it's the correct response.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Verifies the consistency of user data and returns the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 name="Docer Falling Dust PPT demo 12"/>
          <p:cNvSpPr txBox="1"/>
          <p:nvPr/>
        </p:nvSpPr>
        <p:spPr>
          <a:xfrm>
            <a:off x="5163321" y="4376255"/>
            <a:ext cx="4132580"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receive_one_ping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pic>
        <p:nvPicPr>
          <p:cNvPr id="12" name="图片 11" descr="图示&#10;&#10;描述已自动生成"/>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08909" y="1913360"/>
            <a:ext cx="4606146" cy="3160648"/>
          </a:xfrm>
          <a:prstGeom prst="rect">
            <a:avLst/>
          </a:prstGeom>
        </p:spPr>
      </p:pic>
      <p:sp>
        <p:nvSpPr>
          <p:cNvPr id="13" name="文本框 12"/>
          <p:cNvSpPr txBox="1"/>
          <p:nvPr/>
        </p:nvSpPr>
        <p:spPr>
          <a:xfrm rot="20491061">
            <a:off x="1829862" y="3521836"/>
            <a:ext cx="798827" cy="246221"/>
          </a:xfrm>
          <a:prstGeom prst="rect">
            <a:avLst/>
          </a:prstGeom>
          <a:noFill/>
        </p:spPr>
        <p:txBody>
          <a:bodyPr wrap="square" rtlCol="0">
            <a:spAutoFit/>
          </a:bodyPr>
          <a:p>
            <a:r>
              <a:rPr lang="en-US" altLang="zh-CN" sz="1000" b="1" dirty="0">
                <a:latin typeface="Arial" panose="020B0604020202020204" pitchFamily="34" charset="0"/>
                <a:cs typeface="Arial" panose="020B0604020202020204" pitchFamily="34" charset="0"/>
              </a:rPr>
              <a:t>SOCKET</a:t>
            </a:r>
            <a:endParaRPr lang="zh-CN" altLang="en-US" sz="10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nodePh="1">
                                  <p:stCondLst>
                                    <p:cond delay="0"/>
                                  </p:stCondLst>
                                  <p:endCondLst>
                                    <p:cond evt="begin" delay="0">
                                      <p:tn val="17"/>
                                    </p:cond>
                                  </p:end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1+#ppt_w/2"/>
                                          </p:val>
                                        </p:tav>
                                        <p:tav tm="100000">
                                          <p:val>
                                            <p:strVal val="#ppt_x"/>
                                          </p:val>
                                        </p:tav>
                                      </p:tavLst>
                                    </p:anim>
                                    <p:anim calcmode="lin" valueType="num">
                                      <p:cBhvr additive="base">
                                        <p:cTn id="28" dur="500" fill="hold"/>
                                        <p:tgtEl>
                                          <p:spTgt spid="1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P spid="130" grpId="0"/>
      <p:bldP spid="8" grpId="0" bldLvl="0" animBg="1"/>
      <p:bldP spid="9" grpId="0"/>
      <p:bldP spid="11"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0"/>
            </p:custDataLst>
          </p:nvPr>
        </p:nvSpPr>
        <p:spPr>
          <a:xfrm>
            <a:off x="3223260" y="302895"/>
            <a:ext cx="159766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1"/>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packet</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2"/>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3"/>
            </p:custDataLst>
          </p:nvPr>
        </p:nvPicPr>
        <p:blipFill>
          <a:blip r:embed="rId14"/>
          <a:srcRect r="-10356"/>
          <a:stretch>
            <a:fillRect/>
          </a:stretch>
        </p:blipFill>
        <p:spPr>
          <a:xfrm>
            <a:off x="127635" y="169545"/>
            <a:ext cx="2533650" cy="614680"/>
          </a:xfrm>
          <a:prstGeom prst="rect">
            <a:avLst/>
          </a:prstGeom>
        </p:spPr>
      </p:pic>
      <p:grpSp>
        <p:nvGrpSpPr>
          <p:cNvPr id="20" name="组合 19"/>
          <p:cNvGrpSpPr/>
          <p:nvPr/>
        </p:nvGrpSpPr>
        <p:grpSpPr>
          <a:xfrm>
            <a:off x="994232" y="1281376"/>
            <a:ext cx="10203536" cy="423985"/>
            <a:chOff x="4940300" y="3538797"/>
            <a:chExt cx="10203536" cy="423985"/>
          </a:xfrm>
        </p:grpSpPr>
        <p:grpSp>
          <p:nvGrpSpPr>
            <p:cNvPr id="21" name="组合 20"/>
            <p:cNvGrpSpPr/>
            <p:nvPr/>
          </p:nvGrpSpPr>
          <p:grpSpPr>
            <a:xfrm>
              <a:off x="4940300" y="3581780"/>
              <a:ext cx="361950" cy="254002"/>
              <a:chOff x="4940300" y="3428999"/>
              <a:chExt cx="457202" cy="254002"/>
            </a:xfrm>
          </p:grpSpPr>
          <p:sp>
            <p:nvSpPr>
              <p:cNvPr id="3" name="箭头: V 形 24"/>
              <p:cNvSpPr/>
              <p:nvPr>
                <p:custDataLst>
                  <p:tags r:id="rId15"/>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6" name="箭头: V 形 25"/>
              <p:cNvSpPr/>
              <p:nvPr>
                <p:custDataLst>
                  <p:tags r:id="rId16"/>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22" name="直接连接符 21"/>
            <p:cNvCxnSpPr/>
            <p:nvPr>
              <p:custDataLst>
                <p:tags r:id="rId17"/>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18"/>
              </p:custDataLst>
            </p:nvPr>
          </p:nvSpPr>
          <p:spPr>
            <a:xfrm>
              <a:off x="5302250" y="3538797"/>
              <a:ext cx="3314112" cy="369332"/>
            </a:xfrm>
            <a:prstGeom prst="rect">
              <a:avLst/>
            </a:prstGeom>
          </p:spPr>
          <p:txBody>
            <a:bodyPr wrap="none">
              <a:spAutoFit/>
            </a:bodyPr>
            <a:p>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ICMP Transmission Process</a:t>
              </a:r>
              <a:endParaRPr lang="zh-CN" altLang="en-US"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6" name="直接连接符 45"/>
          <p:cNvCxnSpPr/>
          <p:nvPr>
            <p:custDataLst>
              <p:tags r:id="rId19"/>
            </p:custDataLst>
          </p:nvPr>
        </p:nvCxnSpPr>
        <p:spPr>
          <a:xfrm>
            <a:off x="4201886" y="3666017"/>
            <a:ext cx="6995878" cy="0"/>
          </a:xfrm>
          <a:prstGeom prst="line">
            <a:avLst/>
          </a:prstGeom>
          <a:ln>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96872" y="4689128"/>
            <a:ext cx="2903936" cy="1021186"/>
            <a:chOff x="994228" y="5220015"/>
            <a:chExt cx="2903936" cy="1021186"/>
          </a:xfrm>
        </p:grpSpPr>
        <p:sp>
          <p:nvSpPr>
            <p:cNvPr id="70" name="sprout_231518"/>
            <p:cNvSpPr>
              <a:spLocks noChangeAspect="1"/>
            </p:cNvSpPr>
            <p:nvPr>
              <p:custDataLst>
                <p:tags r:id="rId20"/>
              </p:custDataLst>
            </p:nvPr>
          </p:nvSpPr>
          <p:spPr bwMode="auto">
            <a:xfrm>
              <a:off x="994228" y="5220015"/>
              <a:ext cx="969563" cy="9467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lt1">
                <a:alpha val="29000"/>
              </a:schemeClr>
            </a:solidFill>
            <a:ln>
              <a:noFill/>
            </a:ln>
          </p:spPr>
          <p:txBody>
            <a:bodyPr/>
            <a:p>
              <a:endParaRPr lang="zh-CN" altLang="en-US">
                <a:solidFill>
                  <a:schemeClr val="dk1"/>
                </a:solidFill>
              </a:endParaRPr>
            </a:p>
          </p:txBody>
        </p:sp>
        <p:sp>
          <p:nvSpPr>
            <p:cNvPr id="71" name="矩形 70"/>
            <p:cNvSpPr/>
            <p:nvPr>
              <p:custDataLst>
                <p:tags r:id="rId21"/>
              </p:custDataLst>
            </p:nvPr>
          </p:nvSpPr>
          <p:spPr>
            <a:xfrm>
              <a:off x="1155099" y="5287478"/>
              <a:ext cx="2743065" cy="953723"/>
            </a:xfrm>
            <a:prstGeom prst="rect">
              <a:avLst/>
            </a:prstGeom>
          </p:spPr>
          <p:txBody>
            <a:bodyPr wrap="square">
              <a:spAutoFit/>
            </a:bodyPr>
            <a:p>
              <a:pPr>
                <a:lnSpc>
                  <a:spcPct val="120000"/>
                </a:lnSpc>
              </a:pPr>
              <a:r>
                <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点击此处修改内容点击此处修改内容点击此处修改内容点击此处修改内容改内容</a:t>
              </a:r>
              <a:endPar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5" name="矩形: 圆角 124"/>
          <p:cNvSpPr/>
          <p:nvPr/>
        </p:nvSpPr>
        <p:spPr>
          <a:xfrm>
            <a:off x="5033010" y="1896110"/>
            <a:ext cx="6950075" cy="2370455"/>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4398255" y="404427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7" name="矩形: 圆角 126"/>
          <p:cNvSpPr/>
          <p:nvPr/>
        </p:nvSpPr>
        <p:spPr>
          <a:xfrm>
            <a:off x="5058410" y="4340225"/>
            <a:ext cx="6995795" cy="228092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5175885" y="2324100"/>
            <a:ext cx="6879590" cy="1791335"/>
          </a:xfrm>
          <a:prstGeom prst="rect">
            <a:avLst/>
          </a:prstGeom>
          <a:noFill/>
        </p:spPr>
        <p:txBody>
          <a:bodyPr wrap="square" lIns="94002" tIns="47001" rIns="94002" bIns="47001" rtlCol="0">
            <a:no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Sends an ICMP Echo Request packet.</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Uses the created socket, target IP address, packet ID,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Creates an ICMP packet with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create_icmp_packet</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containing ICMP header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Records the sending timestamp to calculate round-trip time later.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Sends the packet using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sendto</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port is set to 1 since ICMP does not use traditional ports.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Returns the timestamp for further processing.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8" name="Docer Falling Dust PPT demo 12"/>
          <p:cNvSpPr txBox="1"/>
          <p:nvPr/>
        </p:nvSpPr>
        <p:spPr>
          <a:xfrm>
            <a:off x="5198020" y="1913360"/>
            <a:ext cx="3792855"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send_one_ping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9" name="Docer Falling Dust PPT demo 13"/>
          <p:cNvSpPr txBox="1"/>
          <p:nvPr/>
        </p:nvSpPr>
        <p:spPr>
          <a:xfrm>
            <a:off x="5213962" y="4760013"/>
            <a:ext cx="6880002" cy="1755775"/>
          </a:xfrm>
          <a:prstGeom prst="rect">
            <a:avLst/>
          </a:prstGeom>
          <a:noFill/>
        </p:spPr>
        <p:txBody>
          <a:bodyPr wrap="square" lIns="94002" tIns="47001" rIns="94002" bIns="47001" rtlCol="0">
            <a:sp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Receives the ICMP Echo Reply packet and calculates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Sets socket timeout to avoid indefinite waiting.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Validates packet length to ensure it contains both IP and ICMP headers.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Parses ICMP header fields (type, code, checksum, ID, sequence number).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Confirms the packet type as Echo Reply and matches ID to verify it's the correct response.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Verifies the consistency of user data and returns the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 name="Docer Falling Dust PPT demo 12"/>
          <p:cNvSpPr txBox="1"/>
          <p:nvPr/>
        </p:nvSpPr>
        <p:spPr>
          <a:xfrm>
            <a:off x="5163321" y="4376255"/>
            <a:ext cx="4132580"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receive_one_ping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pic>
        <p:nvPicPr>
          <p:cNvPr id="12" name="图片 11" descr="图示&#10;&#10;描述已自动生成"/>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08909" y="1913360"/>
            <a:ext cx="4606146" cy="3160648"/>
          </a:xfrm>
          <a:prstGeom prst="rect">
            <a:avLst/>
          </a:prstGeom>
        </p:spPr>
      </p:pic>
      <p:sp>
        <p:nvSpPr>
          <p:cNvPr id="13" name="文本框 12"/>
          <p:cNvSpPr txBox="1"/>
          <p:nvPr/>
        </p:nvSpPr>
        <p:spPr>
          <a:xfrm rot="20491061">
            <a:off x="1829862" y="3521836"/>
            <a:ext cx="798827" cy="246221"/>
          </a:xfrm>
          <a:prstGeom prst="rect">
            <a:avLst/>
          </a:prstGeom>
          <a:noFill/>
        </p:spPr>
        <p:txBody>
          <a:bodyPr wrap="square" rtlCol="0">
            <a:spAutoFit/>
          </a:bodyPr>
          <a:p>
            <a:r>
              <a:rPr lang="en-US" altLang="zh-CN" sz="1000" b="1" dirty="0">
                <a:latin typeface="Arial" panose="020B0604020202020204" pitchFamily="34" charset="0"/>
                <a:cs typeface="Arial" panose="020B0604020202020204" pitchFamily="34" charset="0"/>
              </a:rPr>
              <a:t>SOCKET</a:t>
            </a:r>
            <a:endParaRPr lang="zh-CN" altLang="en-US" sz="10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nodePh="1">
                                  <p:stCondLst>
                                    <p:cond delay="0"/>
                                  </p:stCondLst>
                                  <p:endCondLst>
                                    <p:cond evt="begin" delay="0">
                                      <p:tn val="17"/>
                                    </p:cond>
                                  </p:end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1+#ppt_w/2"/>
                                          </p:val>
                                        </p:tav>
                                        <p:tav tm="100000">
                                          <p:val>
                                            <p:strVal val="#ppt_x"/>
                                          </p:val>
                                        </p:tav>
                                      </p:tavLst>
                                    </p:anim>
                                    <p:anim calcmode="lin" valueType="num">
                                      <p:cBhvr additive="base">
                                        <p:cTn id="28" dur="500" fill="hold"/>
                                        <p:tgtEl>
                                          <p:spTgt spid="1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P spid="130" grpId="0"/>
      <p:bldP spid="8" grpId="0" bldLvl="0" animBg="1"/>
      <p:bldP spid="9" grpId="0"/>
      <p:bldP spid="1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0"/>
            </p:custDataLst>
          </p:nvPr>
        </p:nvSpPr>
        <p:spPr>
          <a:xfrm>
            <a:off x="3223260" y="302895"/>
            <a:ext cx="159766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1"/>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packet</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2"/>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3"/>
            </p:custDataLst>
          </p:nvPr>
        </p:nvPicPr>
        <p:blipFill>
          <a:blip r:embed="rId14"/>
          <a:srcRect r="-10356"/>
          <a:stretch>
            <a:fillRect/>
          </a:stretch>
        </p:blipFill>
        <p:spPr>
          <a:xfrm>
            <a:off x="127635" y="169545"/>
            <a:ext cx="2533650" cy="614680"/>
          </a:xfrm>
          <a:prstGeom prst="rect">
            <a:avLst/>
          </a:prstGeom>
        </p:spPr>
      </p:pic>
      <p:grpSp>
        <p:nvGrpSpPr>
          <p:cNvPr id="20" name="组合 19"/>
          <p:cNvGrpSpPr/>
          <p:nvPr/>
        </p:nvGrpSpPr>
        <p:grpSpPr>
          <a:xfrm>
            <a:off x="994232" y="1281376"/>
            <a:ext cx="10203536" cy="423985"/>
            <a:chOff x="4940300" y="3538797"/>
            <a:chExt cx="10203536" cy="423985"/>
          </a:xfrm>
        </p:grpSpPr>
        <p:grpSp>
          <p:nvGrpSpPr>
            <p:cNvPr id="21" name="组合 20"/>
            <p:cNvGrpSpPr/>
            <p:nvPr/>
          </p:nvGrpSpPr>
          <p:grpSpPr>
            <a:xfrm>
              <a:off x="4940300" y="3581780"/>
              <a:ext cx="361950" cy="254002"/>
              <a:chOff x="4940300" y="3428999"/>
              <a:chExt cx="457202" cy="254002"/>
            </a:xfrm>
          </p:grpSpPr>
          <p:sp>
            <p:nvSpPr>
              <p:cNvPr id="3" name="箭头: V 形 24"/>
              <p:cNvSpPr/>
              <p:nvPr>
                <p:custDataLst>
                  <p:tags r:id="rId15"/>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6" name="箭头: V 形 25"/>
              <p:cNvSpPr/>
              <p:nvPr>
                <p:custDataLst>
                  <p:tags r:id="rId16"/>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22" name="直接连接符 21"/>
            <p:cNvCxnSpPr/>
            <p:nvPr>
              <p:custDataLst>
                <p:tags r:id="rId17"/>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18"/>
              </p:custDataLst>
            </p:nvPr>
          </p:nvSpPr>
          <p:spPr>
            <a:xfrm>
              <a:off x="5302250" y="3538797"/>
              <a:ext cx="3314112" cy="369332"/>
            </a:xfrm>
            <a:prstGeom prst="rect">
              <a:avLst/>
            </a:prstGeom>
          </p:spPr>
          <p:txBody>
            <a:bodyPr wrap="none">
              <a:spAutoFit/>
            </a:bodyPr>
            <a:p>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ICMP Transmission Process</a:t>
              </a:r>
              <a:endParaRPr lang="zh-CN" altLang="en-US"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6" name="直接连接符 45"/>
          <p:cNvCxnSpPr/>
          <p:nvPr>
            <p:custDataLst>
              <p:tags r:id="rId19"/>
            </p:custDataLst>
          </p:nvPr>
        </p:nvCxnSpPr>
        <p:spPr>
          <a:xfrm>
            <a:off x="4201886" y="3666017"/>
            <a:ext cx="6995878" cy="0"/>
          </a:xfrm>
          <a:prstGeom prst="line">
            <a:avLst/>
          </a:prstGeom>
          <a:ln>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96872" y="4689128"/>
            <a:ext cx="2903936" cy="1021186"/>
            <a:chOff x="994228" y="5220015"/>
            <a:chExt cx="2903936" cy="1021186"/>
          </a:xfrm>
        </p:grpSpPr>
        <p:sp>
          <p:nvSpPr>
            <p:cNvPr id="70" name="sprout_231518"/>
            <p:cNvSpPr>
              <a:spLocks noChangeAspect="1"/>
            </p:cNvSpPr>
            <p:nvPr>
              <p:custDataLst>
                <p:tags r:id="rId20"/>
              </p:custDataLst>
            </p:nvPr>
          </p:nvSpPr>
          <p:spPr bwMode="auto">
            <a:xfrm>
              <a:off x="994228" y="5220015"/>
              <a:ext cx="969563" cy="9467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lt1">
                <a:alpha val="29000"/>
              </a:schemeClr>
            </a:solidFill>
            <a:ln>
              <a:noFill/>
            </a:ln>
          </p:spPr>
          <p:txBody>
            <a:bodyPr/>
            <a:p>
              <a:endParaRPr lang="zh-CN" altLang="en-US">
                <a:solidFill>
                  <a:schemeClr val="dk1"/>
                </a:solidFill>
              </a:endParaRPr>
            </a:p>
          </p:txBody>
        </p:sp>
        <p:sp>
          <p:nvSpPr>
            <p:cNvPr id="71" name="矩形 70"/>
            <p:cNvSpPr/>
            <p:nvPr>
              <p:custDataLst>
                <p:tags r:id="rId21"/>
              </p:custDataLst>
            </p:nvPr>
          </p:nvSpPr>
          <p:spPr>
            <a:xfrm>
              <a:off x="1155099" y="5287478"/>
              <a:ext cx="2743065" cy="953723"/>
            </a:xfrm>
            <a:prstGeom prst="rect">
              <a:avLst/>
            </a:prstGeom>
          </p:spPr>
          <p:txBody>
            <a:bodyPr wrap="square">
              <a:spAutoFit/>
            </a:bodyPr>
            <a:p>
              <a:pPr>
                <a:lnSpc>
                  <a:spcPct val="120000"/>
                </a:lnSpc>
              </a:pPr>
              <a:r>
                <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点击此处修改内容点击此处修改内容点击此处修改内容点击此处修改内容改内容</a:t>
              </a:r>
              <a:endPar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5" name="矩形: 圆角 124"/>
          <p:cNvSpPr/>
          <p:nvPr/>
        </p:nvSpPr>
        <p:spPr>
          <a:xfrm>
            <a:off x="5033010" y="1896110"/>
            <a:ext cx="6950075" cy="2370455"/>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4398255" y="404427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7" name="矩形: 圆角 126"/>
          <p:cNvSpPr/>
          <p:nvPr/>
        </p:nvSpPr>
        <p:spPr>
          <a:xfrm>
            <a:off x="5058410" y="4340225"/>
            <a:ext cx="6995795" cy="228092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5175885" y="2324100"/>
            <a:ext cx="6879590" cy="1791335"/>
          </a:xfrm>
          <a:prstGeom prst="rect">
            <a:avLst/>
          </a:prstGeom>
          <a:noFill/>
        </p:spPr>
        <p:txBody>
          <a:bodyPr wrap="square" lIns="94002" tIns="47001" rIns="94002" bIns="47001" rtlCol="0">
            <a:no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Sends an ICMP Echo Request packet.</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Uses the created socket, target IP address, packet ID,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Creates an ICMP packet with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create_icmp_packet</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containing ICMP header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Records the sending timestamp to calculate round-trip time later.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Sends the packet using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sendto</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port is set to 1 since ICMP does not use traditional ports.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Returns the timestamp for further processing.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8" name="Docer Falling Dust PPT demo 12"/>
          <p:cNvSpPr txBox="1"/>
          <p:nvPr/>
        </p:nvSpPr>
        <p:spPr>
          <a:xfrm>
            <a:off x="5198020" y="1913360"/>
            <a:ext cx="3792855"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send_one_ping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9" name="Docer Falling Dust PPT demo 13"/>
          <p:cNvSpPr txBox="1"/>
          <p:nvPr/>
        </p:nvSpPr>
        <p:spPr>
          <a:xfrm>
            <a:off x="5213962" y="4760013"/>
            <a:ext cx="6880002" cy="1755775"/>
          </a:xfrm>
          <a:prstGeom prst="rect">
            <a:avLst/>
          </a:prstGeom>
          <a:noFill/>
        </p:spPr>
        <p:txBody>
          <a:bodyPr wrap="square" lIns="94002" tIns="47001" rIns="94002" bIns="47001" rtlCol="0">
            <a:sp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Receives the ICMP Echo Reply packet and calculates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Sets socket timeout to avoid indefinite waiting.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Validates packet length to ensure it contains both IP and ICMP headers.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Parses ICMP header fields (type, code, checksum, ID, sequence number).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Confirms the packet type as Echo Reply and matches ID to verify it's the correct response.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Verifies the consistency of user data and returns the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 name="Docer Falling Dust PPT demo 12"/>
          <p:cNvSpPr txBox="1"/>
          <p:nvPr/>
        </p:nvSpPr>
        <p:spPr>
          <a:xfrm>
            <a:off x="5163321" y="4376255"/>
            <a:ext cx="4132580"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receive_one_ping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pic>
        <p:nvPicPr>
          <p:cNvPr id="12" name="图片 11" descr="图示&#10;&#10;描述已自动生成"/>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08909" y="1913360"/>
            <a:ext cx="4606146" cy="3160648"/>
          </a:xfrm>
          <a:prstGeom prst="rect">
            <a:avLst/>
          </a:prstGeom>
        </p:spPr>
      </p:pic>
      <p:sp>
        <p:nvSpPr>
          <p:cNvPr id="13" name="文本框 12"/>
          <p:cNvSpPr txBox="1"/>
          <p:nvPr/>
        </p:nvSpPr>
        <p:spPr>
          <a:xfrm rot="20491061">
            <a:off x="1829862" y="3521836"/>
            <a:ext cx="798827" cy="246221"/>
          </a:xfrm>
          <a:prstGeom prst="rect">
            <a:avLst/>
          </a:prstGeom>
          <a:noFill/>
        </p:spPr>
        <p:txBody>
          <a:bodyPr wrap="square" rtlCol="0">
            <a:spAutoFit/>
          </a:bodyPr>
          <a:p>
            <a:r>
              <a:rPr lang="en-US" altLang="zh-CN" sz="1000" b="1" dirty="0">
                <a:latin typeface="Arial" panose="020B0604020202020204" pitchFamily="34" charset="0"/>
                <a:cs typeface="Arial" panose="020B0604020202020204" pitchFamily="34" charset="0"/>
              </a:rPr>
              <a:t>SOCKET</a:t>
            </a:r>
            <a:endParaRPr lang="zh-CN" altLang="en-US" sz="10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nodePh="1">
                                  <p:stCondLst>
                                    <p:cond delay="0"/>
                                  </p:stCondLst>
                                  <p:endCondLst>
                                    <p:cond evt="begin" delay="0">
                                      <p:tn val="17"/>
                                    </p:cond>
                                  </p:end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1+#ppt_w/2"/>
                                          </p:val>
                                        </p:tav>
                                        <p:tav tm="100000">
                                          <p:val>
                                            <p:strVal val="#ppt_x"/>
                                          </p:val>
                                        </p:tav>
                                      </p:tavLst>
                                    </p:anim>
                                    <p:anim calcmode="lin" valueType="num">
                                      <p:cBhvr additive="base">
                                        <p:cTn id="28" dur="500" fill="hold"/>
                                        <p:tgtEl>
                                          <p:spTgt spid="1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P spid="130" grpId="0"/>
      <p:bldP spid="8" grpId="0" bldLvl="0" animBg="1"/>
      <p:bldP spid="9" grpId="0"/>
      <p:bldP spid="1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063365" cy="829945"/>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Testing</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04</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9766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1. addr is None: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6" name="文本框 5"/>
          <p:cNvSpPr txBox="1"/>
          <p:nvPr/>
        </p:nvSpPr>
        <p:spPr>
          <a:xfrm>
            <a:off x="4751070" y="3970655"/>
            <a:ext cx="7153275" cy="521970"/>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When TTL exceeds, there is no need to strictly judge packet_id == recv_id</a:t>
            </a:r>
            <a:endPar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5" name="图片 4"/>
          <p:cNvPicPr>
            <a:picLocks noChangeAspect="1"/>
          </p:cNvPicPr>
          <p:nvPr/>
        </p:nvPicPr>
        <p:blipFill>
          <a:blip r:embed="rId22"/>
          <a:srcRect r="51982"/>
          <a:stretch>
            <a:fillRect/>
          </a:stretch>
        </p:blipFill>
        <p:spPr>
          <a:xfrm>
            <a:off x="225425" y="1720215"/>
            <a:ext cx="4116070" cy="2110740"/>
          </a:xfrm>
          <a:prstGeom prst="rect">
            <a:avLst/>
          </a:prstGeom>
        </p:spPr>
      </p:pic>
      <p:pic>
        <p:nvPicPr>
          <p:cNvPr id="14" name="图片 13"/>
          <p:cNvPicPr>
            <a:picLocks noChangeAspect="1"/>
          </p:cNvPicPr>
          <p:nvPr/>
        </p:nvPicPr>
        <p:blipFill>
          <a:blip r:embed="rId23"/>
          <a:srcRect r="34079"/>
          <a:stretch>
            <a:fillRect/>
          </a:stretch>
        </p:blipFill>
        <p:spPr>
          <a:xfrm>
            <a:off x="127635" y="3927475"/>
            <a:ext cx="4213860" cy="2811145"/>
          </a:xfrm>
          <a:prstGeom prst="rect">
            <a:avLst/>
          </a:prstGeom>
        </p:spPr>
      </p:pic>
      <p:pic>
        <p:nvPicPr>
          <p:cNvPr id="15" name="图片 14"/>
          <p:cNvPicPr>
            <a:picLocks noChangeAspect="1"/>
          </p:cNvPicPr>
          <p:nvPr/>
        </p:nvPicPr>
        <p:blipFill>
          <a:blip r:embed="rId24"/>
          <a:stretch>
            <a:fillRect/>
          </a:stretch>
        </p:blipFill>
        <p:spPr>
          <a:xfrm>
            <a:off x="4525645" y="1570990"/>
            <a:ext cx="7143750" cy="2369820"/>
          </a:xfrm>
          <a:prstGeom prst="rect">
            <a:avLst/>
          </a:prstGeom>
        </p:spPr>
      </p:pic>
      <p:pic>
        <p:nvPicPr>
          <p:cNvPr id="16" name="图片 15"/>
          <p:cNvPicPr>
            <a:picLocks noChangeAspect="1"/>
          </p:cNvPicPr>
          <p:nvPr/>
        </p:nvPicPr>
        <p:blipFill>
          <a:blip r:embed="rId25"/>
          <a:stretch>
            <a:fillRect/>
          </a:stretch>
        </p:blipFill>
        <p:spPr>
          <a:xfrm>
            <a:off x="4897755" y="4450080"/>
            <a:ext cx="5234940" cy="2348865"/>
          </a:xfrm>
          <a:prstGeom prst="rect">
            <a:avLst/>
          </a:prstGeom>
        </p:spPr>
      </p:pic>
    </p:spTree>
    <p:custDataLst>
      <p:tags r:id="rId26"/>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4178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2. Network problem: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4" name="文本框 13"/>
          <p:cNvSpPr txBox="1"/>
          <p:nvPr/>
        </p:nvSpPr>
        <p:spPr>
          <a:xfrm>
            <a:off x="7095490" y="4753610"/>
            <a:ext cx="3460750" cy="306705"/>
          </a:xfrm>
          <a:prstGeom prst="rect">
            <a:avLst/>
          </a:prstGeom>
          <a:noFill/>
        </p:spPr>
        <p:txBody>
          <a:bodyPr wrap="square" rtlCol="0" anchor="t">
            <a:spAutoFit/>
          </a:bodyPr>
          <a:p>
            <a:pPr algn="l">
              <a:buClrTx/>
              <a:buSzTx/>
              <a:buFontTx/>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Should close the proxy</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pic>
        <p:nvPicPr>
          <p:cNvPr id="2" name="图片 1"/>
          <p:cNvPicPr>
            <a:picLocks noChangeAspect="1"/>
          </p:cNvPicPr>
          <p:nvPr/>
        </p:nvPicPr>
        <p:blipFill>
          <a:blip r:embed="rId22"/>
          <a:srcRect r="17686" b="9552"/>
          <a:stretch>
            <a:fillRect/>
          </a:stretch>
        </p:blipFill>
        <p:spPr>
          <a:xfrm>
            <a:off x="225425" y="1779905"/>
            <a:ext cx="5352415" cy="2740025"/>
          </a:xfrm>
          <a:prstGeom prst="rect">
            <a:avLst/>
          </a:prstGeom>
        </p:spPr>
      </p:pic>
      <p:pic>
        <p:nvPicPr>
          <p:cNvPr id="9" name="图片 8"/>
          <p:cNvPicPr>
            <a:picLocks noChangeAspect="1"/>
          </p:cNvPicPr>
          <p:nvPr/>
        </p:nvPicPr>
        <p:blipFill>
          <a:blip r:embed="rId23"/>
          <a:stretch>
            <a:fillRect/>
          </a:stretch>
        </p:blipFill>
        <p:spPr>
          <a:xfrm>
            <a:off x="5855970" y="1779905"/>
            <a:ext cx="5330190" cy="2950845"/>
          </a:xfrm>
          <a:prstGeom prst="rect">
            <a:avLst/>
          </a:prstGeom>
        </p:spPr>
      </p:pic>
      <p:pic>
        <p:nvPicPr>
          <p:cNvPr id="5" name="图片 4"/>
          <p:cNvPicPr>
            <a:picLocks noChangeAspect="1"/>
          </p:cNvPicPr>
          <p:nvPr/>
        </p:nvPicPr>
        <p:blipFill>
          <a:blip r:embed="rId24"/>
          <a:stretch>
            <a:fillRect/>
          </a:stretch>
        </p:blipFill>
        <p:spPr>
          <a:xfrm>
            <a:off x="225425" y="4519930"/>
            <a:ext cx="4170680" cy="2322830"/>
          </a:xfrm>
          <a:prstGeom prst="rect">
            <a:avLst/>
          </a:prstGeom>
        </p:spPr>
      </p:pic>
      <p:sp>
        <p:nvSpPr>
          <p:cNvPr id="6" name="文本框 5"/>
          <p:cNvSpPr txBox="1"/>
          <p:nvPr/>
        </p:nvSpPr>
        <p:spPr>
          <a:xfrm>
            <a:off x="4524375" y="6336030"/>
            <a:ext cx="4081780" cy="306705"/>
          </a:xfrm>
          <a:prstGeom prst="rect">
            <a:avLst/>
          </a:prstGeom>
          <a:noFill/>
        </p:spPr>
        <p:txBody>
          <a:bodyPr wrap="square" rtlCol="0" anchor="t">
            <a:spAutoFit/>
          </a:bodyPr>
          <a:p>
            <a:pPr algn="l">
              <a:buClrTx/>
              <a:buSzTx/>
              <a:buFontTx/>
            </a:pPr>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The local traceroute may also time out.</a:t>
            </a:r>
            <a:endPar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Tree>
    <p:custDataLst>
      <p:tags r:id="rId25"/>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97025"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3.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Incorrected checksum</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6" name="文本框 5"/>
          <p:cNvSpPr txBox="1"/>
          <p:nvPr/>
        </p:nvSpPr>
        <p:spPr>
          <a:xfrm>
            <a:off x="6151880" y="1746250"/>
            <a:ext cx="3681730" cy="1389380"/>
          </a:xfrm>
          <a:prstGeom prst="rect">
            <a:avLst/>
          </a:prstGeom>
          <a:noFill/>
        </p:spPr>
        <p:txBody>
          <a:bodyPr wrap="square" rtlCol="0" anchor="t">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Switching to Big End Sequence</a:t>
            </a:r>
            <a:endPar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0" name="图片 9"/>
          <p:cNvPicPr>
            <a:picLocks noChangeAspect="1"/>
          </p:cNvPicPr>
          <p:nvPr/>
        </p:nvPicPr>
        <p:blipFill>
          <a:blip r:embed="rId22"/>
          <a:stretch>
            <a:fillRect/>
          </a:stretch>
        </p:blipFill>
        <p:spPr>
          <a:xfrm>
            <a:off x="5852160" y="2512060"/>
            <a:ext cx="6232525" cy="3942080"/>
          </a:xfrm>
          <a:prstGeom prst="rect">
            <a:avLst/>
          </a:prstGeom>
        </p:spPr>
      </p:pic>
      <p:pic>
        <p:nvPicPr>
          <p:cNvPr id="5" name="图片 4"/>
          <p:cNvPicPr>
            <a:picLocks noChangeAspect="1"/>
          </p:cNvPicPr>
          <p:nvPr/>
        </p:nvPicPr>
        <p:blipFill>
          <a:blip r:embed="rId23"/>
          <a:srcRect r="16317"/>
          <a:stretch>
            <a:fillRect/>
          </a:stretch>
        </p:blipFill>
        <p:spPr>
          <a:xfrm>
            <a:off x="127635" y="1994535"/>
            <a:ext cx="5705475" cy="3722370"/>
          </a:xfrm>
          <a:prstGeom prst="rect">
            <a:avLst/>
          </a:prstGeom>
        </p:spPr>
      </p:pic>
    </p:spTree>
    <p:custDataLst>
      <p:tags r:id="rId2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28445"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4. </a:t>
              </a:r>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No permission to access &amp; packet length is 0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6" name="文本框 15"/>
          <p:cNvSpPr txBox="1"/>
          <p:nvPr/>
        </p:nvSpPr>
        <p:spPr>
          <a:xfrm>
            <a:off x="7204710" y="1507490"/>
            <a:ext cx="609600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2" name="图片 1"/>
          <p:cNvPicPr>
            <a:picLocks noChangeAspect="1"/>
          </p:cNvPicPr>
          <p:nvPr/>
        </p:nvPicPr>
        <p:blipFill>
          <a:blip r:embed="rId22"/>
          <a:stretch>
            <a:fillRect/>
          </a:stretch>
        </p:blipFill>
        <p:spPr>
          <a:xfrm>
            <a:off x="127635" y="3927475"/>
            <a:ext cx="5728970" cy="2901315"/>
          </a:xfrm>
          <a:prstGeom prst="rect">
            <a:avLst/>
          </a:prstGeom>
        </p:spPr>
      </p:pic>
      <p:pic>
        <p:nvPicPr>
          <p:cNvPr id="5" name="图片 4"/>
          <p:cNvPicPr>
            <a:picLocks noChangeAspect="1"/>
          </p:cNvPicPr>
          <p:nvPr/>
        </p:nvPicPr>
        <p:blipFill>
          <a:blip r:embed="rId23"/>
          <a:stretch>
            <a:fillRect/>
          </a:stretch>
        </p:blipFill>
        <p:spPr>
          <a:xfrm>
            <a:off x="127635" y="1779905"/>
            <a:ext cx="6240780" cy="2090420"/>
          </a:xfrm>
          <a:prstGeom prst="rect">
            <a:avLst/>
          </a:prstGeom>
        </p:spPr>
      </p:pic>
      <p:sp>
        <p:nvSpPr>
          <p:cNvPr id="6" name="文本框 5"/>
          <p:cNvSpPr txBox="1"/>
          <p:nvPr/>
        </p:nvSpPr>
        <p:spPr>
          <a:xfrm>
            <a:off x="7199630" y="2032000"/>
            <a:ext cx="4064000" cy="368300"/>
          </a:xfrm>
          <a:prstGeom prst="rect">
            <a:avLst/>
          </a:prstGeom>
          <a:noFill/>
        </p:spPr>
        <p:txBody>
          <a:bodyPr wrap="square" rtlCol="0">
            <a:spAutoFit/>
          </a:bodyPr>
          <a:p>
            <a:r>
              <a:rPr lang="zh-CN" altLang="en-US"/>
              <a:t>Run as administrator</a:t>
            </a:r>
            <a:endParaRPr lang="zh-CN" altLang="en-US"/>
          </a:p>
        </p:txBody>
      </p:sp>
      <p:pic>
        <p:nvPicPr>
          <p:cNvPr id="20" name="图片 19"/>
          <p:cNvPicPr>
            <a:picLocks noChangeAspect="1"/>
          </p:cNvPicPr>
          <p:nvPr/>
        </p:nvPicPr>
        <p:blipFill>
          <a:blip r:embed="rId24"/>
          <a:stretch>
            <a:fillRect/>
          </a:stretch>
        </p:blipFill>
        <p:spPr>
          <a:xfrm>
            <a:off x="6640830" y="3822065"/>
            <a:ext cx="5028565" cy="2987040"/>
          </a:xfrm>
          <a:prstGeom prst="rect">
            <a:avLst/>
          </a:prstGeom>
        </p:spPr>
      </p:pic>
    </p:spTree>
    <p:custDataLst>
      <p:tags r:id="rId25"/>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2781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Solution: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1" name="图片 20"/>
          <p:cNvPicPr>
            <a:picLocks noChangeAspect="1"/>
          </p:cNvPicPr>
          <p:nvPr/>
        </p:nvPicPr>
        <p:blipFill>
          <a:blip r:embed="rId22"/>
          <a:stretch>
            <a:fillRect/>
          </a:stretch>
        </p:blipFill>
        <p:spPr>
          <a:xfrm>
            <a:off x="333375" y="1779905"/>
            <a:ext cx="9457055" cy="4377690"/>
          </a:xfrm>
          <a:prstGeom prst="rect">
            <a:avLst/>
          </a:prstGeom>
        </p:spPr>
      </p:pic>
    </p:spTree>
    <p:custDataLst>
      <p:tags r:id="rId2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28445"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5.UDP protocol: icmp_type=0, code=53 -&gt; </a:t>
              </a:r>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The returned packet is of DNS type</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 name="图片 1"/>
          <p:cNvPicPr>
            <a:picLocks noChangeAspect="1"/>
          </p:cNvPicPr>
          <p:nvPr/>
        </p:nvPicPr>
        <p:blipFill>
          <a:blip r:embed="rId22"/>
          <a:stretch>
            <a:fillRect/>
          </a:stretch>
        </p:blipFill>
        <p:spPr>
          <a:xfrm>
            <a:off x="82550" y="1779905"/>
            <a:ext cx="6983095" cy="4185920"/>
          </a:xfrm>
          <a:prstGeom prst="rect">
            <a:avLst/>
          </a:prstGeom>
        </p:spPr>
      </p:pic>
      <p:sp>
        <p:nvSpPr>
          <p:cNvPr id="5" name="文本框 4"/>
          <p:cNvSpPr txBox="1"/>
          <p:nvPr/>
        </p:nvSpPr>
        <p:spPr>
          <a:xfrm>
            <a:off x="7508240" y="5847715"/>
            <a:ext cx="4370705" cy="922020"/>
          </a:xfrm>
          <a:prstGeom prst="rect">
            <a:avLst/>
          </a:prstGeom>
          <a:noFill/>
        </p:spPr>
        <p:txBody>
          <a:bodyPr wrap="square" rtlCol="0" anchor="t">
            <a:spAutoFit/>
          </a:bodyPr>
          <a:p>
            <a:r>
              <a:rPr lang="en-US" altLang="zh-CN">
                <a:sym typeface="+mn-ea"/>
              </a:rPr>
              <a:t>UDP</a:t>
            </a:r>
            <a:r>
              <a:rPr lang="zh-CN" altLang="en-US">
                <a:sym typeface="+mn-ea"/>
              </a:rPr>
              <a:t>：</a:t>
            </a:r>
            <a:r>
              <a:rPr lang="en-US" altLang="zh-CN">
                <a:sym typeface="+mn-ea"/>
              </a:rPr>
              <a:t> icmp_type=0</a:t>
            </a:r>
            <a:r>
              <a:rPr lang="zh-CN" altLang="en-US">
                <a:sym typeface="+mn-ea"/>
              </a:rPr>
              <a:t>，</a:t>
            </a:r>
            <a:r>
              <a:rPr lang="en-US" altLang="zh-CN">
                <a:sym typeface="+mn-ea"/>
              </a:rPr>
              <a:t>code=53</a:t>
            </a:r>
            <a:endParaRPr lang="en-US" altLang="zh-CN">
              <a:sym typeface="+mn-ea"/>
            </a:endParaRPr>
          </a:p>
          <a:p>
            <a:r>
              <a:rPr>
                <a:sym typeface="+mn-ea"/>
              </a:rPr>
              <a:t>socket timeout is a network problem. Cancel the proxy.</a:t>
            </a:r>
            <a:endParaRPr>
              <a:sym typeface="+mn-ea"/>
            </a:endParaRPr>
          </a:p>
        </p:txBody>
      </p:sp>
      <p:pic>
        <p:nvPicPr>
          <p:cNvPr id="7" name="图片 6"/>
          <p:cNvPicPr>
            <a:picLocks noChangeAspect="1"/>
          </p:cNvPicPr>
          <p:nvPr/>
        </p:nvPicPr>
        <p:blipFill>
          <a:blip r:embed="rId23"/>
          <a:stretch>
            <a:fillRect/>
          </a:stretch>
        </p:blipFill>
        <p:spPr>
          <a:xfrm>
            <a:off x="7216775" y="1779905"/>
            <a:ext cx="4309745" cy="3747135"/>
          </a:xfrm>
          <a:prstGeom prst="rect">
            <a:avLst/>
          </a:prstGeom>
        </p:spPr>
      </p:pic>
    </p:spTree>
    <p:custDataLst>
      <p:tags r:id="rId2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grpSp>
        <p:nvGrpSpPr>
          <p:cNvPr id="7" name="组合 6"/>
          <p:cNvGrpSpPr/>
          <p:nvPr/>
        </p:nvGrpSpPr>
        <p:grpSpPr>
          <a:xfrm>
            <a:off x="596140" y="1710934"/>
            <a:ext cx="1700104" cy="3379451"/>
            <a:chOff x="895585" y="12395"/>
            <a:chExt cx="1700104" cy="3379451"/>
          </a:xfrm>
        </p:grpSpPr>
        <p:sp>
          <p:nvSpPr>
            <p:cNvPr id="4" name="矩形 3"/>
            <p:cNvSpPr/>
            <p:nvPr>
              <p:custDataLst>
                <p:tags r:id="rId2"/>
              </p:custDataLst>
            </p:nvPr>
          </p:nvSpPr>
          <p:spPr>
            <a:xfrm>
              <a:off x="895585" y="395971"/>
              <a:ext cx="1415772" cy="2447145"/>
            </a:xfrm>
            <a:prstGeom prst="rect">
              <a:avLst/>
            </a:prstGeom>
          </p:spPr>
          <p:txBody>
            <a:bodyPr vert="eaVert" wrap="none">
              <a:spAutoFit/>
            </a:bodyPr>
            <a:lstStyle/>
            <a:p>
              <a:pPr algn="ctr"/>
              <a:r>
                <a:rPr lang="zh-CN" altLang="en-US" sz="8000" dirty="0">
                  <a:solidFill>
                    <a:schemeClr val="lt1"/>
                  </a:solidFill>
                  <a:latin typeface="叶根友刀锋黑草" panose="02010601030101010101" pitchFamily="2" charset="-122"/>
                  <a:ea typeface="叶根友刀锋黑草" panose="02010601030101010101" pitchFamily="2" charset="-122"/>
                </a:rPr>
                <a:t>目 录</a:t>
              </a:r>
              <a:endParaRPr lang="zh-CN" altLang="en-US" sz="8000" dirty="0">
                <a:solidFill>
                  <a:schemeClr val="lt1"/>
                </a:solidFill>
                <a:latin typeface="叶根友刀锋黑草" panose="02010601030101010101" pitchFamily="2" charset="-122"/>
                <a:ea typeface="叶根友刀锋黑草" panose="02010601030101010101" pitchFamily="2" charset="-122"/>
              </a:endParaRPr>
            </a:p>
          </p:txBody>
        </p:sp>
        <p:sp>
          <p:nvSpPr>
            <p:cNvPr id="6" name="矩形 5"/>
            <p:cNvSpPr/>
            <p:nvPr>
              <p:custDataLst>
                <p:tags r:id="rId3"/>
              </p:custDataLst>
            </p:nvPr>
          </p:nvSpPr>
          <p:spPr>
            <a:xfrm rot="5400000">
              <a:off x="490465" y="1286622"/>
              <a:ext cx="3379451" cy="830997"/>
            </a:xfrm>
            <a:prstGeom prst="rect">
              <a:avLst/>
            </a:prstGeom>
          </p:spPr>
          <p:txBody>
            <a:bodyPr wrap="none">
              <a:spAutoFit/>
            </a:bodyPr>
            <a:lstStyle/>
            <a:p>
              <a:pPr algn="ctr"/>
              <a:r>
                <a:rPr lang="en-US" altLang="zh-CN" sz="4800" dirty="0">
                  <a:solidFill>
                    <a:schemeClr val="lt1">
                      <a:alpha val="17000"/>
                    </a:schemeClr>
                  </a:solidFill>
                  <a:latin typeface="汉仪大宋简" panose="02010600000101010101" pitchFamily="49" charset="-122"/>
                  <a:ea typeface="汉仪大宋简" panose="02010600000101010101" pitchFamily="49" charset="-122"/>
                </a:rPr>
                <a:t>CONTENTS</a:t>
              </a:r>
              <a:endParaRPr lang="en-US" altLang="zh-CN" sz="4800" dirty="0">
                <a:solidFill>
                  <a:schemeClr val="lt1">
                    <a:alpha val="17000"/>
                  </a:schemeClr>
                </a:solidFill>
                <a:latin typeface="汉仪大宋简" panose="02010600000101010101" pitchFamily="49" charset="-122"/>
                <a:ea typeface="汉仪大宋简" panose="02010600000101010101" pitchFamily="49" charset="-122"/>
              </a:endParaRPr>
            </a:p>
          </p:txBody>
        </p:sp>
      </p:grpSp>
      <p:sp>
        <p:nvSpPr>
          <p:cNvPr id="10" name="矩形: 圆角 9"/>
          <p:cNvSpPr/>
          <p:nvPr>
            <p:custDataLst>
              <p:tags r:id="rId4"/>
            </p:custDataLst>
          </p:nvPr>
        </p:nvSpPr>
        <p:spPr>
          <a:xfrm>
            <a:off x="3281832" y="1831312"/>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Aft>
                <a:spcPts val="0"/>
              </a:spcAft>
            </a:pPr>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01 Preparation</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sp>
        <p:nvSpPr>
          <p:cNvPr id="43" name="矩形: 圆角 42"/>
          <p:cNvSpPr/>
          <p:nvPr>
            <p:custDataLst>
              <p:tags r:id="rId5"/>
            </p:custDataLst>
          </p:nvPr>
        </p:nvSpPr>
        <p:spPr>
          <a:xfrm>
            <a:off x="3281832" y="2589004"/>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02 Traceroute</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sp>
        <p:nvSpPr>
          <p:cNvPr id="45" name="矩形: 圆角 44"/>
          <p:cNvSpPr/>
          <p:nvPr>
            <p:custDataLst>
              <p:tags r:id="rId6"/>
            </p:custDataLst>
          </p:nvPr>
        </p:nvSpPr>
        <p:spPr>
          <a:xfrm>
            <a:off x="3281832" y="3367609"/>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03 Packet</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sp>
        <p:nvSpPr>
          <p:cNvPr id="47" name="矩形: 圆角 46"/>
          <p:cNvSpPr/>
          <p:nvPr>
            <p:custDataLst>
              <p:tags r:id="rId7"/>
            </p:custDataLst>
          </p:nvPr>
        </p:nvSpPr>
        <p:spPr>
          <a:xfrm>
            <a:off x="3281832" y="4137062"/>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04 Test</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grpSp>
        <p:nvGrpSpPr>
          <p:cNvPr id="51" name="组合 50"/>
          <p:cNvGrpSpPr/>
          <p:nvPr/>
        </p:nvGrpSpPr>
        <p:grpSpPr>
          <a:xfrm>
            <a:off x="6661649" y="1530073"/>
            <a:ext cx="3792834" cy="1129095"/>
            <a:chOff x="4772112" y="3120024"/>
            <a:chExt cx="4039140" cy="1479782"/>
          </a:xfrm>
        </p:grpSpPr>
        <p:grpSp>
          <p:nvGrpSpPr>
            <p:cNvPr id="21" name="组合 20"/>
            <p:cNvGrpSpPr/>
            <p:nvPr/>
          </p:nvGrpSpPr>
          <p:grpSpPr>
            <a:xfrm>
              <a:off x="4772112" y="3289301"/>
              <a:ext cx="1382882" cy="1059369"/>
              <a:chOff x="5521501" y="3289301"/>
              <a:chExt cx="1382882" cy="1059369"/>
            </a:xfrm>
          </p:grpSpPr>
          <p:cxnSp>
            <p:nvCxnSpPr>
              <p:cNvPr id="14" name="直接连接符 13"/>
              <p:cNvCxnSpPr/>
              <p:nvPr>
                <p:custDataLst>
                  <p:tags r:id="rId8"/>
                </p:custDataLst>
              </p:nvPr>
            </p:nvCxnSpPr>
            <p:spPr>
              <a:xfrm flipV="1">
                <a:off x="5521501" y="3785961"/>
                <a:ext cx="1020441" cy="4161"/>
              </a:xfrm>
              <a:prstGeom prst="line">
                <a:avLst/>
              </a:prstGeom>
              <a:ln>
                <a:gradFill flip="none" rotWithShape="1">
                  <a:gsLst>
                    <a:gs pos="0">
                      <a:srgbClr val="FFFFFF"/>
                    </a:gs>
                    <a:gs pos="100000">
                      <a:srgbClr val="FFFFFF">
                        <a:alpha val="0"/>
                      </a:srgbClr>
                    </a:gs>
                  </a:gsLst>
                  <a:lin ang="10800000" scaled="0"/>
                  <a:tileRect/>
                </a:gra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9"/>
                </p:custDataLst>
              </p:nvPr>
            </p:nvCxnSpPr>
            <p:spPr>
              <a:xfrm>
                <a:off x="6546574" y="3289301"/>
                <a:ext cx="0" cy="1059369"/>
              </a:xfrm>
              <a:prstGeom prst="line">
                <a:avLst/>
              </a:prstGeom>
              <a:ln>
                <a:solidFill>
                  <a:schemeClr val="lt1">
                    <a:alpha val="62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custDataLst>
                  <p:tags r:id="rId10"/>
                </p:custDataLst>
              </p:nvPr>
            </p:nvCxnSpPr>
            <p:spPr>
              <a:xfrm>
                <a:off x="6546574" y="328930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custDataLst>
                  <p:tags r:id="rId11"/>
                </p:custDataLst>
              </p:nvPr>
            </p:nvCxnSpPr>
            <p:spPr>
              <a:xfrm>
                <a:off x="6546574" y="434232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22" name="矩形 21"/>
            <p:cNvSpPr/>
            <p:nvPr>
              <p:custDataLst>
                <p:tags r:id="rId12"/>
              </p:custDataLst>
            </p:nvPr>
          </p:nvSpPr>
          <p:spPr>
            <a:xfrm>
              <a:off x="6154994" y="3120024"/>
              <a:ext cx="2656258" cy="401965"/>
            </a:xfrm>
            <a:prstGeom prst="rect">
              <a:avLst/>
            </a:prstGeom>
          </p:spPr>
          <p:txBody>
            <a:bodyPr wrap="none">
              <a:spAutoFit/>
            </a:bodyPr>
            <a:lstStyle/>
            <a:p>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Introduction of Traceroute</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2" name="矩形 51"/>
            <p:cNvSpPr/>
            <p:nvPr>
              <p:custDataLst>
                <p:tags r:id="rId13"/>
              </p:custDataLst>
            </p:nvPr>
          </p:nvSpPr>
          <p:spPr>
            <a:xfrm>
              <a:off x="6154994" y="3639055"/>
              <a:ext cx="330004" cy="401965"/>
            </a:xfrm>
            <a:prstGeom prst="rect">
              <a:avLst/>
            </a:prstGeom>
          </p:spPr>
          <p:txBody>
            <a:bodyPr wrap="none">
              <a:spAutoFit/>
            </a:bodyPr>
            <a:lstStyle/>
            <a:p>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3" name="矩形 52"/>
            <p:cNvSpPr/>
            <p:nvPr>
              <p:custDataLst>
                <p:tags r:id="rId14"/>
              </p:custDataLst>
            </p:nvPr>
          </p:nvSpPr>
          <p:spPr>
            <a:xfrm>
              <a:off x="6154994" y="4197841"/>
              <a:ext cx="1614854"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Divide of tasks</a:t>
              </a:r>
              <a:endParaRPr lang="zh-CN" altLang="en-US"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55" name="组合 54"/>
          <p:cNvGrpSpPr/>
          <p:nvPr/>
        </p:nvGrpSpPr>
        <p:grpSpPr>
          <a:xfrm>
            <a:off x="6756896" y="3085312"/>
            <a:ext cx="4408784" cy="1129095"/>
            <a:chOff x="4873547" y="3120024"/>
            <a:chExt cx="4695092" cy="1479782"/>
          </a:xfrm>
        </p:grpSpPr>
        <p:grpSp>
          <p:nvGrpSpPr>
            <p:cNvPr id="56" name="组合 55"/>
            <p:cNvGrpSpPr/>
            <p:nvPr/>
          </p:nvGrpSpPr>
          <p:grpSpPr>
            <a:xfrm>
              <a:off x="4873547" y="3289301"/>
              <a:ext cx="1281447" cy="1059369"/>
              <a:chOff x="5622936" y="3289301"/>
              <a:chExt cx="1281447" cy="1059369"/>
            </a:xfrm>
          </p:grpSpPr>
          <p:cxnSp>
            <p:nvCxnSpPr>
              <p:cNvPr id="60" name="直接连接符 59"/>
              <p:cNvCxnSpPr/>
              <p:nvPr>
                <p:custDataLst>
                  <p:tags r:id="rId15"/>
                </p:custDataLst>
              </p:nvPr>
            </p:nvCxnSpPr>
            <p:spPr>
              <a:xfrm>
                <a:off x="5622936" y="3790122"/>
                <a:ext cx="1281447" cy="0"/>
              </a:xfrm>
              <a:prstGeom prst="line">
                <a:avLst/>
              </a:prstGeom>
              <a:ln>
                <a:gradFill flip="none" rotWithShape="1">
                  <a:gsLst>
                    <a:gs pos="0">
                      <a:srgbClr val="FFFFFF"/>
                    </a:gs>
                    <a:gs pos="100000">
                      <a:srgbClr val="FFFFFF">
                        <a:alpha val="0"/>
                      </a:srgbClr>
                    </a:gs>
                  </a:gsLst>
                  <a:lin ang="10800000" scaled="0"/>
                  <a:tileRect/>
                </a:gra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custDataLst>
                  <p:tags r:id="rId16"/>
                </p:custDataLst>
              </p:nvPr>
            </p:nvCxnSpPr>
            <p:spPr>
              <a:xfrm>
                <a:off x="6546574" y="3289301"/>
                <a:ext cx="0" cy="1059369"/>
              </a:xfrm>
              <a:prstGeom prst="line">
                <a:avLst/>
              </a:prstGeom>
              <a:ln>
                <a:solidFill>
                  <a:schemeClr val="lt1">
                    <a:alpha val="62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custDataLst>
                  <p:tags r:id="rId17"/>
                </p:custDataLst>
              </p:nvPr>
            </p:nvCxnSpPr>
            <p:spPr>
              <a:xfrm>
                <a:off x="6546574" y="328930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custDataLst>
                  <p:tags r:id="rId18"/>
                </p:custDataLst>
              </p:nvPr>
            </p:nvCxnSpPr>
            <p:spPr>
              <a:xfrm>
                <a:off x="6546574" y="434232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57" name="矩形 56"/>
            <p:cNvSpPr/>
            <p:nvPr>
              <p:custDataLst>
                <p:tags r:id="rId19"/>
              </p:custDataLst>
            </p:nvPr>
          </p:nvSpPr>
          <p:spPr>
            <a:xfrm>
              <a:off x="6154994" y="3120024"/>
              <a:ext cx="3413645"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Send &amp; Receive &amp; delay calculation</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8" name="矩形 57"/>
            <p:cNvSpPr/>
            <p:nvPr>
              <p:custDataLst>
                <p:tags r:id="rId20"/>
              </p:custDataLst>
            </p:nvPr>
          </p:nvSpPr>
          <p:spPr>
            <a:xfrm>
              <a:off x="6154994" y="3639055"/>
              <a:ext cx="1898874"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ICMP Type Handling</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9" name="矩形 58"/>
            <p:cNvSpPr/>
            <p:nvPr>
              <p:custDataLst>
                <p:tags r:id="rId21"/>
              </p:custDataLst>
            </p:nvPr>
          </p:nvSpPr>
          <p:spPr>
            <a:xfrm>
              <a:off x="6154994" y="4197841"/>
              <a:ext cx="1898874"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do one ping &amp; ping</a:t>
              </a:r>
              <a:endParaRPr lang="zh-CN" altLang="en-US"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65" name="组合 64"/>
          <p:cNvGrpSpPr/>
          <p:nvPr/>
        </p:nvGrpSpPr>
        <p:grpSpPr>
          <a:xfrm>
            <a:off x="6756895" y="4806257"/>
            <a:ext cx="2719685" cy="857789"/>
            <a:chOff x="4873545" y="2993324"/>
            <a:chExt cx="2896303" cy="1641419"/>
          </a:xfrm>
        </p:grpSpPr>
        <p:grpSp>
          <p:nvGrpSpPr>
            <p:cNvPr id="66" name="组合 65"/>
            <p:cNvGrpSpPr/>
            <p:nvPr/>
          </p:nvGrpSpPr>
          <p:grpSpPr>
            <a:xfrm>
              <a:off x="4873545" y="3289301"/>
              <a:ext cx="1281449" cy="1059369"/>
              <a:chOff x="5622934" y="3289301"/>
              <a:chExt cx="1281449" cy="1059369"/>
            </a:xfrm>
          </p:grpSpPr>
          <p:cxnSp>
            <p:nvCxnSpPr>
              <p:cNvPr id="70" name="直接连接符 69"/>
              <p:cNvCxnSpPr/>
              <p:nvPr>
                <p:custDataLst>
                  <p:tags r:id="rId22"/>
                </p:custDataLst>
              </p:nvPr>
            </p:nvCxnSpPr>
            <p:spPr>
              <a:xfrm>
                <a:off x="5622934" y="3790122"/>
                <a:ext cx="923639" cy="0"/>
              </a:xfrm>
              <a:prstGeom prst="line">
                <a:avLst/>
              </a:prstGeom>
              <a:ln>
                <a:gradFill flip="none" rotWithShape="1">
                  <a:gsLst>
                    <a:gs pos="0">
                      <a:srgbClr val="FFFFFF"/>
                    </a:gs>
                    <a:gs pos="100000">
                      <a:srgbClr val="FFFFFF">
                        <a:alpha val="0"/>
                      </a:srgbClr>
                    </a:gs>
                  </a:gsLst>
                  <a:lin ang="10800000" scaled="0"/>
                  <a:tileRect/>
                </a:gra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custDataLst>
                  <p:tags r:id="rId23"/>
                </p:custDataLst>
              </p:nvPr>
            </p:nvCxnSpPr>
            <p:spPr>
              <a:xfrm>
                <a:off x="6546574" y="3289301"/>
                <a:ext cx="0" cy="1059369"/>
              </a:xfrm>
              <a:prstGeom prst="line">
                <a:avLst/>
              </a:prstGeom>
              <a:ln>
                <a:solidFill>
                  <a:schemeClr val="lt1">
                    <a:alpha val="6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custDataLst>
                  <p:tags r:id="rId24"/>
                </p:custDataLst>
              </p:nvPr>
            </p:nvCxnSpPr>
            <p:spPr>
              <a:xfrm>
                <a:off x="6546574" y="328930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25"/>
                </p:custDataLst>
              </p:nvPr>
            </p:nvCxnSpPr>
            <p:spPr>
              <a:xfrm>
                <a:off x="6546574" y="434232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67" name="矩形 66"/>
            <p:cNvSpPr/>
            <p:nvPr>
              <p:custDataLst>
                <p:tags r:id="rId26"/>
              </p:custDataLst>
            </p:nvPr>
          </p:nvSpPr>
          <p:spPr>
            <a:xfrm>
              <a:off x="6154993" y="2993324"/>
              <a:ext cx="1425508" cy="586894"/>
            </a:xfrm>
            <a:prstGeom prst="rect">
              <a:avLst/>
            </a:prstGeom>
          </p:spPr>
          <p:txBody>
            <a:bodyPr wrap="none">
              <a:spAutoFit/>
            </a:bodyPr>
            <a:lstStyle/>
            <a:p>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Visualization</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8" name="矩形 67"/>
            <p:cNvSpPr/>
            <p:nvPr>
              <p:custDataLst>
                <p:tags r:id="rId27"/>
              </p:custDataLst>
            </p:nvPr>
          </p:nvSpPr>
          <p:spPr>
            <a:xfrm>
              <a:off x="6154994" y="4047849"/>
              <a:ext cx="1614854" cy="586894"/>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Version control</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44" name="矩形: 圆角 43"/>
          <p:cNvSpPr/>
          <p:nvPr>
            <p:custDataLst>
              <p:tags r:id="rId28"/>
            </p:custDataLst>
          </p:nvPr>
        </p:nvSpPr>
        <p:spPr>
          <a:xfrm>
            <a:off x="3281704" y="4947445"/>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05 Conclusion</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pic>
        <p:nvPicPr>
          <p:cNvPr id="2" name="图片 1" descr="图片1"/>
          <p:cNvPicPr>
            <a:picLocks noChangeAspect="1"/>
          </p:cNvPicPr>
          <p:nvPr>
            <p:custDataLst>
              <p:tags r:id="rId29"/>
            </p:custDataLst>
          </p:nvPr>
        </p:nvPicPr>
        <p:blipFill>
          <a:blip r:embed="rId30"/>
          <a:srcRect r="-10356"/>
          <a:stretch>
            <a:fillRect/>
          </a:stretch>
        </p:blipFill>
        <p:spPr>
          <a:xfrm>
            <a:off x="8957310" y="265430"/>
            <a:ext cx="3005455" cy="728980"/>
          </a:xfrm>
          <a:prstGeom prst="rect">
            <a:avLst/>
          </a:prstGeom>
        </p:spPr>
      </p:pic>
    </p:spTree>
    <p:custDataLst>
      <p:tags r:id="rId3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795145"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744855"/>
            <a:chOff x="4928878" y="3538797"/>
            <a:chExt cx="11455087" cy="820574"/>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409238"/>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5. icmp_type=0, code=53 -&gt; </a:t>
              </a:r>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The returned packet is of DNS type</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8" name="图片 7"/>
          <p:cNvPicPr>
            <a:picLocks noChangeAspect="1"/>
          </p:cNvPicPr>
          <p:nvPr/>
        </p:nvPicPr>
        <p:blipFill>
          <a:blip r:embed="rId22"/>
          <a:stretch>
            <a:fillRect/>
          </a:stretch>
        </p:blipFill>
        <p:spPr>
          <a:xfrm>
            <a:off x="213995" y="2263140"/>
            <a:ext cx="5784215" cy="2240915"/>
          </a:xfrm>
          <a:prstGeom prst="rect">
            <a:avLst/>
          </a:prstGeom>
        </p:spPr>
      </p:pic>
      <p:sp>
        <p:nvSpPr>
          <p:cNvPr id="9" name="文本框 8"/>
          <p:cNvSpPr txBox="1"/>
          <p:nvPr/>
        </p:nvSpPr>
        <p:spPr>
          <a:xfrm>
            <a:off x="225425" y="1811655"/>
            <a:ext cx="6096000" cy="306705"/>
          </a:xfrm>
          <a:prstGeom prst="rect">
            <a:avLst/>
          </a:prstGeom>
          <a:noFill/>
        </p:spPr>
        <p:txBody>
          <a:bodyPr wrap="square" rtlCol="0" anchor="t">
            <a:spAutoFit/>
          </a:bodyPr>
          <a:p>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Switc</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h</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 Socket：</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SOCK_RAW -&gt; SOCK_DGRAM</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0" name="图片 9"/>
          <p:cNvPicPr>
            <a:picLocks noChangeAspect="1"/>
          </p:cNvPicPr>
          <p:nvPr/>
        </p:nvPicPr>
        <p:blipFill>
          <a:blip r:embed="rId23"/>
          <a:srcRect r="6136"/>
          <a:stretch>
            <a:fillRect/>
          </a:stretch>
        </p:blipFill>
        <p:spPr>
          <a:xfrm>
            <a:off x="0" y="5399405"/>
            <a:ext cx="6132195" cy="608965"/>
          </a:xfrm>
          <a:prstGeom prst="rect">
            <a:avLst/>
          </a:prstGeom>
        </p:spPr>
      </p:pic>
      <p:pic>
        <p:nvPicPr>
          <p:cNvPr id="11" name="图片 10"/>
          <p:cNvPicPr>
            <a:picLocks noChangeAspect="1"/>
          </p:cNvPicPr>
          <p:nvPr/>
        </p:nvPicPr>
        <p:blipFill>
          <a:blip r:embed="rId24"/>
          <a:stretch>
            <a:fillRect/>
          </a:stretch>
        </p:blipFill>
        <p:spPr>
          <a:xfrm>
            <a:off x="6639560" y="1946275"/>
            <a:ext cx="4841240" cy="3304540"/>
          </a:xfrm>
          <a:prstGeom prst="rect">
            <a:avLst/>
          </a:prstGeom>
        </p:spPr>
      </p:pic>
      <p:sp>
        <p:nvSpPr>
          <p:cNvPr id="12" name="文本框 11"/>
          <p:cNvSpPr txBox="1"/>
          <p:nvPr/>
        </p:nvSpPr>
        <p:spPr>
          <a:xfrm>
            <a:off x="6709410" y="1549400"/>
            <a:ext cx="6096000" cy="306705"/>
          </a:xfrm>
          <a:prstGeom prst="rect">
            <a:avLst/>
          </a:prstGeom>
          <a:noFill/>
        </p:spPr>
        <p:txBody>
          <a:bodyPr wrap="square" rtlCol="0" anchor="t">
            <a:spAutoFit/>
          </a:bodyPr>
          <a:p>
            <a:r>
              <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 in community:</a:t>
            </a:r>
            <a:endPar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13" name="文本框 12"/>
          <p:cNvSpPr txBox="1"/>
          <p:nvPr/>
        </p:nvSpPr>
        <p:spPr>
          <a:xfrm>
            <a:off x="225425" y="4944110"/>
            <a:ext cx="3612515" cy="315595"/>
          </a:xfrm>
          <a:prstGeom prst="rect">
            <a:avLst/>
          </a:prstGeom>
          <a:noFill/>
        </p:spPr>
        <p:txBody>
          <a:bodyPr wrap="square" rtlCol="0" anchor="t">
            <a:noAutofit/>
          </a:bodyPr>
          <a:p>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Microsoft Development Documentation:</a:t>
            </a:r>
            <a:endPar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Tree>
    <p:custDataLst>
      <p:tags r:id="rId25"/>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65989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744855"/>
            <a:chOff x="4928878" y="3538797"/>
            <a:chExt cx="11455087" cy="820574"/>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409238"/>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Furthurmore: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9" name="文本框 8"/>
          <p:cNvSpPr txBox="1"/>
          <p:nvPr/>
        </p:nvSpPr>
        <p:spPr>
          <a:xfrm>
            <a:off x="213995" y="1779905"/>
            <a:ext cx="5064760" cy="794385"/>
          </a:xfrm>
          <a:prstGeom prst="rect">
            <a:avLst/>
          </a:prstGeom>
          <a:noFill/>
        </p:spPr>
        <p:txBody>
          <a:bodyPr wrap="square" rtlCol="0" anchor="t">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Switch OS</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Windows -&gt; Linux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New Error occured: WinError 10052 -&gt; Socket timeout</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5" name="图片 4"/>
          <p:cNvPicPr>
            <a:picLocks noChangeAspect="1"/>
          </p:cNvPicPr>
          <p:nvPr/>
        </p:nvPicPr>
        <p:blipFill>
          <a:blip r:embed="rId22"/>
          <a:stretch>
            <a:fillRect/>
          </a:stretch>
        </p:blipFill>
        <p:spPr>
          <a:xfrm>
            <a:off x="127635" y="2612390"/>
            <a:ext cx="5241290" cy="2993390"/>
          </a:xfrm>
          <a:prstGeom prst="rect">
            <a:avLst/>
          </a:prstGeom>
        </p:spPr>
      </p:pic>
      <p:pic>
        <p:nvPicPr>
          <p:cNvPr id="6" name="图片 5"/>
          <p:cNvPicPr>
            <a:picLocks noChangeAspect="1"/>
          </p:cNvPicPr>
          <p:nvPr/>
        </p:nvPicPr>
        <p:blipFill>
          <a:blip r:embed="rId23"/>
          <a:stretch>
            <a:fillRect/>
          </a:stretch>
        </p:blipFill>
        <p:spPr>
          <a:xfrm>
            <a:off x="5680710" y="3528060"/>
            <a:ext cx="5870575" cy="1390650"/>
          </a:xfrm>
          <a:prstGeom prst="rect">
            <a:avLst/>
          </a:prstGeom>
        </p:spPr>
      </p:pic>
      <p:sp>
        <p:nvSpPr>
          <p:cNvPr id="2" name="文本框 1"/>
          <p:cNvSpPr txBox="1"/>
          <p:nvPr/>
        </p:nvSpPr>
        <p:spPr>
          <a:xfrm>
            <a:off x="5711825" y="2558415"/>
            <a:ext cx="6096000" cy="737235"/>
          </a:xfrm>
          <a:prstGeom prst="rect">
            <a:avLst/>
          </a:prstGeom>
          <a:noFill/>
        </p:spPr>
        <p:txBody>
          <a:bodyPr wrap="square" rtlCol="0" anchor="t">
            <a:spAutoFit/>
          </a:bodyPr>
          <a:p>
            <a:r>
              <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 in community:</a:t>
            </a:r>
            <a:endPar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r>
              <a:rPr lang="en-US"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No solution!</a:t>
            </a:r>
            <a:endParaRPr lang="en-US"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Tree>
    <p:custDataLst>
      <p:tags r:id="rId2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89230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744855"/>
            <a:chOff x="4928878" y="3538797"/>
            <a:chExt cx="11455087" cy="820574"/>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409238"/>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6.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到达目标主机后只返回一次</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TLL</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（不返回</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retries</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次）</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2" name="文本框 1"/>
          <p:cNvSpPr txBox="1"/>
          <p:nvPr/>
        </p:nvSpPr>
        <p:spPr>
          <a:xfrm>
            <a:off x="5711825" y="1471295"/>
            <a:ext cx="3950335" cy="757555"/>
          </a:xfrm>
          <a:prstGeom prst="rect">
            <a:avLst/>
          </a:prstGeom>
          <a:noFill/>
        </p:spPr>
        <p:txBody>
          <a:bodyPr wrap="square" rtlCol="0" anchor="t">
            <a:noAutofit/>
          </a:bodyPr>
          <a:p>
            <a:r>
              <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Add a new constraint condition:</a:t>
            </a:r>
            <a:endPar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en-US"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7" name="图片 6"/>
          <p:cNvPicPr>
            <a:picLocks noChangeAspect="1"/>
          </p:cNvPicPr>
          <p:nvPr/>
        </p:nvPicPr>
        <p:blipFill>
          <a:blip r:embed="rId22"/>
          <a:stretch>
            <a:fillRect/>
          </a:stretch>
        </p:blipFill>
        <p:spPr>
          <a:xfrm>
            <a:off x="127635" y="1838960"/>
            <a:ext cx="5302250" cy="1916430"/>
          </a:xfrm>
          <a:prstGeom prst="rect">
            <a:avLst/>
          </a:prstGeom>
        </p:spPr>
      </p:pic>
      <p:pic>
        <p:nvPicPr>
          <p:cNvPr id="8" name="图片 7"/>
          <p:cNvPicPr>
            <a:picLocks noChangeAspect="1"/>
          </p:cNvPicPr>
          <p:nvPr/>
        </p:nvPicPr>
        <p:blipFill>
          <a:blip r:embed="rId23"/>
          <a:stretch>
            <a:fillRect/>
          </a:stretch>
        </p:blipFill>
        <p:spPr>
          <a:xfrm>
            <a:off x="5762625" y="2309495"/>
            <a:ext cx="6277610" cy="1153795"/>
          </a:xfrm>
          <a:prstGeom prst="rect">
            <a:avLst/>
          </a:prstGeom>
        </p:spPr>
      </p:pic>
      <p:pic>
        <p:nvPicPr>
          <p:cNvPr id="10" name="图片 9"/>
          <p:cNvPicPr>
            <a:picLocks noChangeAspect="1"/>
          </p:cNvPicPr>
          <p:nvPr/>
        </p:nvPicPr>
        <p:blipFill>
          <a:blip r:embed="rId24"/>
          <a:stretch>
            <a:fillRect/>
          </a:stretch>
        </p:blipFill>
        <p:spPr>
          <a:xfrm>
            <a:off x="127635" y="4423410"/>
            <a:ext cx="5611495" cy="1968500"/>
          </a:xfrm>
          <a:prstGeom prst="rect">
            <a:avLst/>
          </a:prstGeom>
        </p:spPr>
      </p:pic>
      <p:sp>
        <p:nvSpPr>
          <p:cNvPr id="11" name="文本框 10"/>
          <p:cNvSpPr txBox="1"/>
          <p:nvPr/>
        </p:nvSpPr>
        <p:spPr>
          <a:xfrm>
            <a:off x="127635" y="3828415"/>
            <a:ext cx="4890770" cy="521970"/>
          </a:xfrm>
          <a:prstGeom prst="rect">
            <a:avLst/>
          </a:prstGeom>
          <a:noFill/>
        </p:spPr>
        <p:txBody>
          <a:bodyPr wrap="square" rtlCol="0" anchor="t">
            <a:spAutoFit/>
          </a:bodyPr>
          <a:p>
            <a:pPr marL="285750" indent="-285750">
              <a:buFont typeface="Arial" panose="020B0604020202020204" pitchFamily="34" charset="0"/>
              <a:buChar char="•"/>
            </a:pPr>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Successfully returned the retries sub-TTL</a:t>
            </a:r>
            <a:endPar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But </a:t>
            </a:r>
            <a:r>
              <a:rPr lang="zh-CN"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重复打印</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“We’ve reached our destination”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12" name="文本框 11"/>
          <p:cNvSpPr txBox="1"/>
          <p:nvPr/>
        </p:nvSpPr>
        <p:spPr>
          <a:xfrm>
            <a:off x="5959475" y="3828415"/>
            <a:ext cx="6096000" cy="306705"/>
          </a:xfrm>
          <a:prstGeom prst="rect">
            <a:avLst/>
          </a:prstGeom>
          <a:noFill/>
        </p:spPr>
        <p:txBody>
          <a:bodyPr wrap="square" rtlCol="0" anchor="t">
            <a:spAutoFit/>
          </a:bodyPr>
          <a:p>
            <a:pPr marL="285750" indent="-285750">
              <a:buFont typeface="Arial" panose="020B0604020202020204" pitchFamily="34" charset="0"/>
              <a:buChar char="•"/>
            </a:pPr>
            <a:r>
              <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Add a local stop flag:</a:t>
            </a:r>
            <a:endParaRPr lang="en-US" alt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4" name="图片 13"/>
          <p:cNvPicPr>
            <a:picLocks noChangeAspect="1"/>
          </p:cNvPicPr>
          <p:nvPr/>
        </p:nvPicPr>
        <p:blipFill>
          <a:blip r:embed="rId25"/>
          <a:stretch>
            <a:fillRect/>
          </a:stretch>
        </p:blipFill>
        <p:spPr>
          <a:xfrm>
            <a:off x="5826760" y="4357370"/>
            <a:ext cx="6149340" cy="2406015"/>
          </a:xfrm>
          <a:prstGeom prst="rect">
            <a:avLst/>
          </a:prstGeom>
        </p:spPr>
      </p:pic>
    </p:spTree>
    <p:custDataLst>
      <p:tags r:id="rId26"/>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97025"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rPr>
                <a:t>Show the result</a:t>
              </a:r>
              <a:endParaRPr lang="en-US" altLang="zh-CN"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Using ICMP</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0" name="文本框 9"/>
          <p:cNvSpPr txBox="1"/>
          <p:nvPr/>
        </p:nvSpPr>
        <p:spPr>
          <a:xfrm>
            <a:off x="963930" y="3552190"/>
            <a:ext cx="3946525" cy="306705"/>
          </a:xfrm>
          <a:prstGeom prst="rect">
            <a:avLst/>
          </a:prstGeom>
          <a:noFill/>
        </p:spPr>
        <p:txBody>
          <a:bodyPr wrap="square" rtlCol="0" anchor="t">
            <a:spAutoFit/>
          </a:bodyPr>
          <a:p>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Progress bar display, beautify output </a:t>
            </a:r>
            <a:endPar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11" name="文本框 10"/>
          <p:cNvSpPr txBox="1"/>
          <p:nvPr/>
        </p:nvSpPr>
        <p:spPr>
          <a:xfrm>
            <a:off x="1898650" y="6468745"/>
            <a:ext cx="1915795" cy="306705"/>
          </a:xfrm>
          <a:prstGeom prst="rect">
            <a:avLst/>
          </a:prstGeom>
          <a:noFill/>
        </p:spPr>
        <p:txBody>
          <a:bodyPr wrap="square" rtlCol="0" anchor="t">
            <a:spAutoFit/>
          </a:bodyPr>
          <a:p>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RTT Visualisation</a:t>
            </a:r>
            <a:endPar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3" name="图片 12"/>
          <p:cNvPicPr>
            <a:picLocks noChangeAspect="1"/>
          </p:cNvPicPr>
          <p:nvPr/>
        </p:nvPicPr>
        <p:blipFill>
          <a:blip r:embed="rId22"/>
          <a:stretch>
            <a:fillRect/>
          </a:stretch>
        </p:blipFill>
        <p:spPr>
          <a:xfrm>
            <a:off x="6141085" y="1607185"/>
            <a:ext cx="4894580" cy="2983865"/>
          </a:xfrm>
          <a:prstGeom prst="rect">
            <a:avLst/>
          </a:prstGeom>
        </p:spPr>
      </p:pic>
      <p:sp>
        <p:nvSpPr>
          <p:cNvPr id="14" name="文本框 13"/>
          <p:cNvSpPr txBox="1"/>
          <p:nvPr/>
        </p:nvSpPr>
        <p:spPr>
          <a:xfrm>
            <a:off x="6425565" y="4668520"/>
            <a:ext cx="4499610" cy="306705"/>
          </a:xfrm>
          <a:prstGeom prst="rect">
            <a:avLst/>
          </a:prstGeom>
          <a:noFill/>
        </p:spPr>
        <p:txBody>
          <a:bodyPr wrap="square" rtlCol="0" anchor="t">
            <a:spAutoFit/>
          </a:bodyPr>
          <a:p>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Storage </a:t>
            </a:r>
            <a:r>
              <a:rPr lang="en-US"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each hop’s </a:t>
            </a:r>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 information: json / csv</a:t>
            </a:r>
            <a:endPar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2" name="图片 1"/>
          <p:cNvPicPr>
            <a:picLocks noChangeAspect="1"/>
          </p:cNvPicPr>
          <p:nvPr/>
        </p:nvPicPr>
        <p:blipFill>
          <a:blip r:embed="rId23"/>
          <a:stretch>
            <a:fillRect/>
          </a:stretch>
        </p:blipFill>
        <p:spPr>
          <a:xfrm>
            <a:off x="734060" y="1779905"/>
            <a:ext cx="3975100" cy="1729740"/>
          </a:xfrm>
          <a:prstGeom prst="rect">
            <a:avLst/>
          </a:prstGeom>
        </p:spPr>
      </p:pic>
      <p:pic>
        <p:nvPicPr>
          <p:cNvPr id="5" name="图片 4"/>
          <p:cNvPicPr>
            <a:picLocks noChangeAspect="1"/>
          </p:cNvPicPr>
          <p:nvPr/>
        </p:nvPicPr>
        <p:blipFill>
          <a:blip r:embed="rId24"/>
          <a:srcRect l="1148"/>
          <a:stretch>
            <a:fillRect/>
          </a:stretch>
        </p:blipFill>
        <p:spPr>
          <a:xfrm>
            <a:off x="426720" y="3974465"/>
            <a:ext cx="4484370" cy="2448560"/>
          </a:xfrm>
          <a:prstGeom prst="rect">
            <a:avLst/>
          </a:prstGeom>
        </p:spPr>
      </p:pic>
    </p:spTree>
    <p:custDataLst>
      <p:tags r:id="rId25"/>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260" y="302895"/>
            <a:ext cx="154178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traceroute</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rPr>
                <a:t>Show the result</a:t>
              </a:r>
              <a:endParaRPr lang="en-US" altLang="zh-CN"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Using ICMP</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6" name="图片 5"/>
          <p:cNvPicPr>
            <a:picLocks noChangeAspect="1"/>
          </p:cNvPicPr>
          <p:nvPr/>
        </p:nvPicPr>
        <p:blipFill>
          <a:blip r:embed="rId22"/>
          <a:stretch>
            <a:fillRect/>
          </a:stretch>
        </p:blipFill>
        <p:spPr>
          <a:xfrm>
            <a:off x="7176135" y="3787775"/>
            <a:ext cx="4375785" cy="2453640"/>
          </a:xfrm>
          <a:prstGeom prst="rect">
            <a:avLst/>
          </a:prstGeom>
        </p:spPr>
      </p:pic>
      <p:sp>
        <p:nvSpPr>
          <p:cNvPr id="7" name="文本框 6"/>
          <p:cNvSpPr txBox="1"/>
          <p:nvPr/>
        </p:nvSpPr>
        <p:spPr>
          <a:xfrm>
            <a:off x="261620" y="5015865"/>
            <a:ext cx="6913880" cy="306705"/>
          </a:xfrm>
          <a:prstGeom prst="rect">
            <a:avLst/>
          </a:prstGeom>
          <a:noFill/>
        </p:spPr>
        <p:txBody>
          <a:bodyPr wrap="square" rtlCol="0" anchor="t">
            <a:spAutoFit/>
          </a:bodyPr>
          <a:p>
            <a:r>
              <a:rPr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Multi-threaded asynchronous</a:t>
            </a:r>
            <a:r>
              <a:rPr sz="1400" b="1" dirty="0">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 dramatically improving traceroute efficiency</a:t>
            </a:r>
            <a:endParaRPr sz="1400" b="1" dirty="0">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9" name="图片 8"/>
          <p:cNvPicPr>
            <a:picLocks noChangeAspect="1"/>
          </p:cNvPicPr>
          <p:nvPr/>
        </p:nvPicPr>
        <p:blipFill>
          <a:blip r:embed="rId23"/>
          <a:stretch>
            <a:fillRect/>
          </a:stretch>
        </p:blipFill>
        <p:spPr>
          <a:xfrm>
            <a:off x="261620" y="3007360"/>
            <a:ext cx="6297930" cy="283845"/>
          </a:xfrm>
          <a:prstGeom prst="rect">
            <a:avLst/>
          </a:prstGeom>
        </p:spPr>
      </p:pic>
      <p:sp>
        <p:nvSpPr>
          <p:cNvPr id="12" name="文本框 11"/>
          <p:cNvSpPr txBox="1"/>
          <p:nvPr/>
        </p:nvSpPr>
        <p:spPr>
          <a:xfrm>
            <a:off x="2299335" y="3291205"/>
            <a:ext cx="2171700" cy="306705"/>
          </a:xfrm>
          <a:prstGeom prst="rect">
            <a:avLst/>
          </a:prstGeom>
          <a:noFill/>
        </p:spPr>
        <p:txBody>
          <a:bodyPr wrap="square" rtlCol="0" anchor="t">
            <a:spAutoFit/>
          </a:bodyPr>
          <a:p>
            <a:r>
              <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7 custom parameters</a:t>
            </a:r>
            <a:endParaRPr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5" name="图片 14"/>
          <p:cNvPicPr>
            <a:picLocks noChangeAspect="1"/>
          </p:cNvPicPr>
          <p:nvPr/>
        </p:nvPicPr>
        <p:blipFill>
          <a:blip r:embed="rId24"/>
          <a:stretch>
            <a:fillRect/>
          </a:stretch>
        </p:blipFill>
        <p:spPr>
          <a:xfrm>
            <a:off x="380365" y="3680460"/>
            <a:ext cx="5784850" cy="1189355"/>
          </a:xfrm>
          <a:prstGeom prst="rect">
            <a:avLst/>
          </a:prstGeom>
        </p:spPr>
      </p:pic>
      <p:pic>
        <p:nvPicPr>
          <p:cNvPr id="16" name="图片 15"/>
          <p:cNvPicPr>
            <a:picLocks noChangeAspect="1"/>
          </p:cNvPicPr>
          <p:nvPr/>
        </p:nvPicPr>
        <p:blipFill>
          <a:blip r:embed="rId25"/>
          <a:stretch>
            <a:fillRect/>
          </a:stretch>
        </p:blipFill>
        <p:spPr>
          <a:xfrm>
            <a:off x="296545" y="6094730"/>
            <a:ext cx="5596255" cy="194945"/>
          </a:xfrm>
          <a:prstGeom prst="rect">
            <a:avLst/>
          </a:prstGeom>
        </p:spPr>
      </p:pic>
      <p:pic>
        <p:nvPicPr>
          <p:cNvPr id="17" name="图片 16"/>
          <p:cNvPicPr>
            <a:picLocks noChangeAspect="1"/>
          </p:cNvPicPr>
          <p:nvPr/>
        </p:nvPicPr>
        <p:blipFill>
          <a:blip r:embed="rId26"/>
          <a:stretch>
            <a:fillRect/>
          </a:stretch>
        </p:blipFill>
        <p:spPr>
          <a:xfrm>
            <a:off x="1128395" y="5370195"/>
            <a:ext cx="3826510" cy="369570"/>
          </a:xfrm>
          <a:prstGeom prst="rect">
            <a:avLst/>
          </a:prstGeom>
        </p:spPr>
      </p:pic>
      <p:sp>
        <p:nvSpPr>
          <p:cNvPr id="18" name="下箭头 17"/>
          <p:cNvSpPr/>
          <p:nvPr/>
        </p:nvSpPr>
        <p:spPr>
          <a:xfrm>
            <a:off x="2800985" y="5787390"/>
            <a:ext cx="185420" cy="25971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p:nvSpPr>
        <p:spPr>
          <a:xfrm>
            <a:off x="1070610" y="6417945"/>
            <a:ext cx="4328160" cy="306705"/>
          </a:xfrm>
          <a:prstGeom prst="rect">
            <a:avLst/>
          </a:prstGeom>
          <a:noFill/>
        </p:spPr>
        <p:txBody>
          <a:bodyPr wrap="square" rtlCol="0" anchor="t">
            <a:spAutoFit/>
          </a:bodyPr>
          <a:p>
            <a:r>
              <a:rPr sz="1400" b="1" dirty="0">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Traceroute time: 337 s -&gt; </a:t>
            </a:r>
            <a:r>
              <a:rPr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within 1 s</a:t>
            </a:r>
            <a:endParaRPr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22" name="图片 21"/>
          <p:cNvPicPr>
            <a:picLocks noChangeAspect="1"/>
          </p:cNvPicPr>
          <p:nvPr/>
        </p:nvPicPr>
        <p:blipFill>
          <a:blip r:embed="rId27"/>
          <a:stretch>
            <a:fillRect/>
          </a:stretch>
        </p:blipFill>
        <p:spPr>
          <a:xfrm>
            <a:off x="479425" y="1908810"/>
            <a:ext cx="5740400" cy="1029970"/>
          </a:xfrm>
          <a:prstGeom prst="rect">
            <a:avLst/>
          </a:prstGeom>
        </p:spPr>
      </p:pic>
    </p:spTree>
    <p:custDataLst>
      <p:tags r:id="rId28"/>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063365" cy="829945"/>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Conclusion</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05</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57"/>
          <p:cNvSpPr/>
          <p:nvPr>
            <p:custDataLst>
              <p:tags r:id="rId2"/>
            </p:custDataLst>
          </p:nvPr>
        </p:nvSpPr>
        <p:spPr>
          <a:xfrm>
            <a:off x="-23495" y="1270"/>
            <a:ext cx="1225105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45" name="矩形: 圆角 44"/>
          <p:cNvSpPr/>
          <p:nvPr>
            <p:custDataLst>
              <p:tags r:id="rId3"/>
            </p:custDataLst>
          </p:nvPr>
        </p:nvSpPr>
        <p:spPr>
          <a:xfrm>
            <a:off x="10065350"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46" name="图形 45"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47" name="图形 46"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48" name="图形 47"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49" name="图形 48" descr="望远镜"/>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50" name="图形 49" descr="放大"/>
          <p:cNvPicPr>
            <a:picLocks noChangeAspect="1"/>
          </p:cNvPicPr>
          <p:nvPr>
            <p:custDataLst>
              <p:tags r:id="rId8"/>
            </p:custDataLst>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75184" y="348131"/>
            <a:ext cx="307332" cy="307332"/>
          </a:xfrm>
          <a:prstGeom prst="rect">
            <a:avLst/>
          </a:prstGeom>
        </p:spPr>
      </p:pic>
      <p:sp>
        <p:nvSpPr>
          <p:cNvPr id="51" name="文本框 50"/>
          <p:cNvSpPr txBox="1"/>
          <p:nvPr>
            <p:custDataLst>
              <p:tags r:id="rId11"/>
            </p:custDataLst>
          </p:nvPr>
        </p:nvSpPr>
        <p:spPr>
          <a:xfrm>
            <a:off x="3223260" y="302895"/>
            <a:ext cx="159766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introduction</a:t>
            </a:r>
            <a:endParaRPr lang="en-US" altLang="zh-CN" sz="2000" dirty="0">
              <a:solidFill>
                <a:schemeClr val="lt1"/>
              </a:solidFill>
              <a:ea typeface="思源黑体 CN Bold" panose="020B0800000000000000" pitchFamily="34" charset="-122"/>
              <a:cs typeface="+mj-cs"/>
            </a:endParaRPr>
          </a:p>
        </p:txBody>
      </p:sp>
      <p:sp>
        <p:nvSpPr>
          <p:cNvPr id="52" name="文本框 51"/>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traceroute</a:t>
            </a:r>
            <a:endParaRPr lang="en-US" altLang="zh-CN" sz="2000" dirty="0">
              <a:solidFill>
                <a:schemeClr val="lt1"/>
              </a:solidFill>
              <a:ea typeface="思源黑体 CN Bold" panose="020B0800000000000000" pitchFamily="34" charset="-122"/>
              <a:cs typeface="+mj-cs"/>
            </a:endParaRPr>
          </a:p>
        </p:txBody>
      </p:sp>
      <p:sp>
        <p:nvSpPr>
          <p:cNvPr id="53" name="文本框 52"/>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sym typeface="+mn-ea"/>
              </a:rPr>
              <a:t>packet</a:t>
            </a:r>
            <a:endParaRPr lang="en-US" altLang="zh-CN" sz="2000" dirty="0">
              <a:solidFill>
                <a:srgbClr val="FFFFFF"/>
              </a:solidFill>
              <a:ea typeface="思源黑体 CN Bold" panose="020B0800000000000000" pitchFamily="34" charset="-122"/>
              <a:cs typeface="+mj-cs"/>
            </a:endParaRPr>
          </a:p>
        </p:txBody>
      </p:sp>
      <p:sp>
        <p:nvSpPr>
          <p:cNvPr id="54" name="文本框 53"/>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55" name="文本框 54"/>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conclusion</a:t>
            </a:r>
            <a:endParaRPr lang="en-US" altLang="zh-CN" sz="2000" dirty="0">
              <a:solidFill>
                <a:srgbClr val="000000"/>
              </a:solidFill>
              <a:ea typeface="思源黑体 CN Bold" panose="020B0800000000000000" pitchFamily="34" charset="-122"/>
              <a:cs typeface="+mj-cs"/>
            </a:endParaRPr>
          </a:p>
        </p:txBody>
      </p:sp>
      <p:sp>
        <p:nvSpPr>
          <p:cNvPr id="56" name="箭头: V 形 55"/>
          <p:cNvSpPr/>
          <p:nvPr>
            <p:custDataLst>
              <p:tags r:id="rId13"/>
            </p:custDataLst>
          </p:nvPr>
        </p:nvSpPr>
        <p:spPr>
          <a:xfrm rot="5400000">
            <a:off x="10783661"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sp>
        <p:nvSpPr>
          <p:cNvPr id="5" name="文本框 4"/>
          <p:cNvSpPr txBox="1"/>
          <p:nvPr/>
        </p:nvSpPr>
        <p:spPr>
          <a:xfrm>
            <a:off x="639445" y="1272540"/>
            <a:ext cx="3093085" cy="370205"/>
          </a:xfrm>
          <a:prstGeom prst="rect">
            <a:avLst/>
          </a:prstGeom>
          <a:noFill/>
        </p:spPr>
        <p:txBody>
          <a:bodyPr wrap="square" rtlCol="0" anchor="t">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Version control: Using Github</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6" name="文本框 5"/>
          <p:cNvSpPr txBox="1"/>
          <p:nvPr/>
        </p:nvSpPr>
        <p:spPr>
          <a:xfrm>
            <a:off x="7185660" y="4498340"/>
            <a:ext cx="3093085" cy="2275840"/>
          </a:xfrm>
          <a:prstGeom prst="rect">
            <a:avLst/>
          </a:prstGeom>
          <a:noFill/>
        </p:spPr>
        <p:txBody>
          <a:bodyPr wrap="square" rtlCol="0" anchor="t">
            <a:noAutofit/>
          </a:bodyPr>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README.md</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traceroute.py</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.sh script</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8 branches</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5 collaborators</a:t>
            </a:r>
            <a:endParaRPr lang="en-US" altLang="zh-CN"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7" name="图片 6"/>
          <p:cNvPicPr>
            <a:picLocks noChangeAspect="1"/>
          </p:cNvPicPr>
          <p:nvPr/>
        </p:nvPicPr>
        <p:blipFill>
          <a:blip r:embed="rId16"/>
          <a:stretch>
            <a:fillRect/>
          </a:stretch>
        </p:blipFill>
        <p:spPr>
          <a:xfrm>
            <a:off x="7101205" y="1558290"/>
            <a:ext cx="4486275" cy="2709545"/>
          </a:xfrm>
          <a:prstGeom prst="rect">
            <a:avLst/>
          </a:prstGeom>
        </p:spPr>
      </p:pic>
      <p:pic>
        <p:nvPicPr>
          <p:cNvPr id="2" name="图片 1"/>
          <p:cNvPicPr>
            <a:picLocks noChangeAspect="1"/>
          </p:cNvPicPr>
          <p:nvPr/>
        </p:nvPicPr>
        <p:blipFill>
          <a:blip r:embed="rId17"/>
          <a:srcRect t="10398" r="931"/>
          <a:stretch>
            <a:fillRect/>
          </a:stretch>
        </p:blipFill>
        <p:spPr>
          <a:xfrm>
            <a:off x="266065" y="1642745"/>
            <a:ext cx="6158865" cy="2361565"/>
          </a:xfrm>
          <a:prstGeom prst="rect">
            <a:avLst/>
          </a:prstGeom>
        </p:spPr>
      </p:pic>
      <p:pic>
        <p:nvPicPr>
          <p:cNvPr id="8" name="图片 7"/>
          <p:cNvPicPr>
            <a:picLocks noChangeAspect="1"/>
          </p:cNvPicPr>
          <p:nvPr/>
        </p:nvPicPr>
        <p:blipFill>
          <a:blip r:embed="rId18"/>
          <a:stretch>
            <a:fillRect/>
          </a:stretch>
        </p:blipFill>
        <p:spPr>
          <a:xfrm>
            <a:off x="346075" y="4153535"/>
            <a:ext cx="6078855" cy="1789430"/>
          </a:xfrm>
          <a:prstGeom prst="rect">
            <a:avLst/>
          </a:prstGeom>
        </p:spPr>
      </p:pic>
    </p:spTree>
    <p:custDataLst>
      <p:tags r:id="rId19"/>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57"/>
          <p:cNvSpPr/>
          <p:nvPr>
            <p:custDataLst>
              <p:tags r:id="rId2"/>
            </p:custDataLst>
          </p:nvPr>
        </p:nvSpPr>
        <p:spPr>
          <a:xfrm>
            <a:off x="-23495" y="1270"/>
            <a:ext cx="1225105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45" name="矩形: 圆角 44"/>
          <p:cNvSpPr/>
          <p:nvPr>
            <p:custDataLst>
              <p:tags r:id="rId3"/>
            </p:custDataLst>
          </p:nvPr>
        </p:nvSpPr>
        <p:spPr>
          <a:xfrm>
            <a:off x="10065350"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46" name="图形 45"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47" name="图形 46"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48" name="图形 47"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49" name="图形 48" descr="望远镜"/>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50" name="图形 49" descr="放大"/>
          <p:cNvPicPr>
            <a:picLocks noChangeAspect="1"/>
          </p:cNvPicPr>
          <p:nvPr>
            <p:custDataLst>
              <p:tags r:id="rId8"/>
            </p:custDataLst>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75184" y="348131"/>
            <a:ext cx="307332" cy="307332"/>
          </a:xfrm>
          <a:prstGeom prst="rect">
            <a:avLst/>
          </a:prstGeom>
        </p:spPr>
      </p:pic>
      <p:sp>
        <p:nvSpPr>
          <p:cNvPr id="51" name="文本框 50"/>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52" name="文本框 51"/>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53" name="文本框 52"/>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54" name="文本框 53"/>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55" name="文本框 54"/>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conclusion</a:t>
            </a:r>
            <a:endParaRPr lang="en-US" altLang="zh-CN" sz="2000" dirty="0">
              <a:solidFill>
                <a:srgbClr val="000000"/>
              </a:solidFill>
              <a:ea typeface="思源黑体 CN Bold" panose="020B0800000000000000" pitchFamily="34" charset="-122"/>
              <a:cs typeface="+mj-cs"/>
            </a:endParaRPr>
          </a:p>
        </p:txBody>
      </p:sp>
      <p:sp>
        <p:nvSpPr>
          <p:cNvPr id="56" name="箭头: V 形 55"/>
          <p:cNvSpPr/>
          <p:nvPr>
            <p:custDataLst>
              <p:tags r:id="rId13"/>
            </p:custDataLst>
          </p:nvPr>
        </p:nvSpPr>
        <p:spPr>
          <a:xfrm rot="5400000">
            <a:off x="10783661"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sp>
        <p:nvSpPr>
          <p:cNvPr id="5" name="文本框 4"/>
          <p:cNvSpPr txBox="1"/>
          <p:nvPr/>
        </p:nvSpPr>
        <p:spPr>
          <a:xfrm>
            <a:off x="344805" y="1265555"/>
            <a:ext cx="5262880" cy="370205"/>
          </a:xfrm>
          <a:prstGeom prst="rect">
            <a:avLst/>
          </a:prstGeom>
          <a:noFill/>
        </p:spPr>
        <p:txBody>
          <a:bodyPr wrap="square" rtlCol="0" anchor="t">
            <a:no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Summary of all functional implementations</a:t>
            </a:r>
            <a:endPar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6" name="文本框 5"/>
          <p:cNvSpPr txBox="1"/>
          <p:nvPr/>
        </p:nvSpPr>
        <p:spPr>
          <a:xfrm>
            <a:off x="269875" y="1955800"/>
            <a:ext cx="4864735" cy="4344035"/>
          </a:xfrm>
          <a:prstGeom prst="rect">
            <a:avLst/>
          </a:prstGeom>
          <a:noFill/>
        </p:spPr>
        <p:txBody>
          <a:bodyPr wrap="square" rtlCol="0" anchor="t">
            <a:noAutofit/>
          </a:bodyPr>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Caculation of RTT for each TTL</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Calculation of packet loss rate</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16 kinds of exception handling</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7 user input parameters</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ICMP &amp; UDP protocol</a:t>
            </a:r>
            <a:endParaRPr lang="en-US" altLang="zh-CN"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r>
              <a:rPr lang="zh-CN" altLang="en-US" sz="16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rPr>
              <a:t>Multithreading</a:t>
            </a:r>
            <a:r>
              <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(Efficient Option)</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r>
              <a:rPr lang="zh-CN" altLang="en-US" sz="16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rPr>
              <a:t>Extensive testing</a:t>
            </a: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in Win &amp; linux</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r>
              <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RTT visualization</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r>
              <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log storage</a:t>
            </a: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(json &amp; csv)</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4" name="图片 3"/>
          <p:cNvPicPr>
            <a:picLocks noChangeAspect="1"/>
          </p:cNvPicPr>
          <p:nvPr/>
        </p:nvPicPr>
        <p:blipFill>
          <a:blip r:embed="rId16"/>
          <a:stretch>
            <a:fillRect/>
          </a:stretch>
        </p:blipFill>
        <p:spPr>
          <a:xfrm>
            <a:off x="9025890" y="2639695"/>
            <a:ext cx="2291080" cy="1285240"/>
          </a:xfrm>
          <a:prstGeom prst="rect">
            <a:avLst/>
          </a:prstGeom>
        </p:spPr>
      </p:pic>
      <p:pic>
        <p:nvPicPr>
          <p:cNvPr id="7" name="图片 6"/>
          <p:cNvPicPr>
            <a:picLocks noChangeAspect="1"/>
          </p:cNvPicPr>
          <p:nvPr/>
        </p:nvPicPr>
        <p:blipFill>
          <a:blip r:embed="rId17"/>
          <a:srcRect l="1148"/>
          <a:stretch>
            <a:fillRect/>
          </a:stretch>
        </p:blipFill>
        <p:spPr>
          <a:xfrm>
            <a:off x="8763635" y="1198880"/>
            <a:ext cx="2426970" cy="1325880"/>
          </a:xfrm>
          <a:prstGeom prst="rect">
            <a:avLst/>
          </a:prstGeom>
        </p:spPr>
      </p:pic>
      <p:pic>
        <p:nvPicPr>
          <p:cNvPr id="13" name="图片 12"/>
          <p:cNvPicPr>
            <a:picLocks noChangeAspect="1"/>
          </p:cNvPicPr>
          <p:nvPr/>
        </p:nvPicPr>
        <p:blipFill>
          <a:blip r:embed="rId18"/>
          <a:stretch>
            <a:fillRect/>
          </a:stretch>
        </p:blipFill>
        <p:spPr>
          <a:xfrm>
            <a:off x="4244975" y="4362450"/>
            <a:ext cx="3975100" cy="1729740"/>
          </a:xfrm>
          <a:prstGeom prst="rect">
            <a:avLst/>
          </a:prstGeom>
        </p:spPr>
      </p:pic>
      <p:pic>
        <p:nvPicPr>
          <p:cNvPr id="14" name="图片 13"/>
          <p:cNvPicPr>
            <a:picLocks noChangeAspect="1"/>
          </p:cNvPicPr>
          <p:nvPr/>
        </p:nvPicPr>
        <p:blipFill>
          <a:blip r:embed="rId19"/>
          <a:stretch>
            <a:fillRect/>
          </a:stretch>
        </p:blipFill>
        <p:spPr>
          <a:xfrm>
            <a:off x="4368800" y="6299835"/>
            <a:ext cx="7439025" cy="335280"/>
          </a:xfrm>
          <a:prstGeom prst="rect">
            <a:avLst/>
          </a:prstGeom>
        </p:spPr>
      </p:pic>
      <p:pic>
        <p:nvPicPr>
          <p:cNvPr id="15" name="图片 14"/>
          <p:cNvPicPr>
            <a:picLocks noChangeAspect="1"/>
          </p:cNvPicPr>
          <p:nvPr/>
        </p:nvPicPr>
        <p:blipFill>
          <a:blip r:embed="rId20"/>
          <a:stretch>
            <a:fillRect/>
          </a:stretch>
        </p:blipFill>
        <p:spPr>
          <a:xfrm>
            <a:off x="8606155" y="4239260"/>
            <a:ext cx="3195320" cy="1948180"/>
          </a:xfrm>
          <a:prstGeom prst="rect">
            <a:avLst/>
          </a:prstGeom>
        </p:spPr>
      </p:pic>
      <p:pic>
        <p:nvPicPr>
          <p:cNvPr id="16" name="图片 15"/>
          <p:cNvPicPr>
            <a:picLocks noChangeAspect="1"/>
          </p:cNvPicPr>
          <p:nvPr/>
        </p:nvPicPr>
        <p:blipFill>
          <a:blip r:embed="rId21"/>
          <a:srcRect r="16317"/>
          <a:stretch>
            <a:fillRect/>
          </a:stretch>
        </p:blipFill>
        <p:spPr>
          <a:xfrm>
            <a:off x="5347970" y="1202055"/>
            <a:ext cx="3048000" cy="1988820"/>
          </a:xfrm>
          <a:prstGeom prst="rect">
            <a:avLst/>
          </a:prstGeom>
        </p:spPr>
      </p:pic>
      <p:pic>
        <p:nvPicPr>
          <p:cNvPr id="17" name="图片 16"/>
          <p:cNvPicPr>
            <a:picLocks noChangeAspect="1"/>
          </p:cNvPicPr>
          <p:nvPr/>
        </p:nvPicPr>
        <p:blipFill>
          <a:blip r:embed="rId22"/>
          <a:stretch>
            <a:fillRect/>
          </a:stretch>
        </p:blipFill>
        <p:spPr>
          <a:xfrm>
            <a:off x="4368800" y="3289300"/>
            <a:ext cx="4116705" cy="975360"/>
          </a:xfrm>
          <a:prstGeom prst="rect">
            <a:avLst/>
          </a:prstGeom>
        </p:spPr>
      </p:pic>
    </p:spTree>
    <p:custDataLst>
      <p:tags r:id="rId2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custDataLst>
              <p:tags r:id="rId1"/>
            </p:custData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lt1"/>
              </a:solidFill>
            </a:endParaRPr>
          </a:p>
        </p:txBody>
      </p:sp>
      <p:sp>
        <p:nvSpPr>
          <p:cNvPr id="35" name="矩形 34"/>
          <p:cNvSpPr/>
          <p:nvPr>
            <p:custDataLst>
              <p:tags r:id="rId2"/>
            </p:custDataLst>
          </p:nvPr>
        </p:nvSpPr>
        <p:spPr>
          <a:xfrm>
            <a:off x="0" y="0"/>
            <a:ext cx="12227495" cy="6858000"/>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8" name="文本框 37"/>
          <p:cNvSpPr txBox="1"/>
          <p:nvPr/>
        </p:nvSpPr>
        <p:spPr>
          <a:xfrm>
            <a:off x="4884420" y="2725420"/>
            <a:ext cx="4063365" cy="9220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5400" b="1" dirty="0">
                <a:solidFill>
                  <a:schemeClr val="lt1"/>
                </a:solidFill>
                <a:latin typeface="宋体" panose="02010600030101010101" pitchFamily="2" charset="-122"/>
                <a:ea typeface="宋体" panose="02010600030101010101" pitchFamily="2" charset="-122"/>
                <a:cs typeface="+mj-cs"/>
              </a:rPr>
              <a:t>Thank you!</a:t>
            </a:r>
            <a:endParaRPr lang="en-US" altLang="zh-CN" sz="5400" b="1" dirty="0">
              <a:solidFill>
                <a:schemeClr val="lt1"/>
              </a:solidFill>
              <a:latin typeface="宋体" panose="02010600030101010101" pitchFamily="2" charset="-122"/>
              <a:ea typeface="宋体" panose="02010600030101010101" pitchFamily="2" charset="-122"/>
              <a:cs typeface="+mj-cs"/>
            </a:endParaRPr>
          </a:p>
        </p:txBody>
      </p:sp>
      <p:cxnSp>
        <p:nvCxnSpPr>
          <p:cNvPr id="43" name="直接连接符 42"/>
          <p:cNvCxnSpPr/>
          <p:nvPr/>
        </p:nvCxnSpPr>
        <p:spPr bwMode="auto">
          <a:xfrm flipH="1">
            <a:off x="6655958"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cxnSp>
        <p:nvCxnSpPr>
          <p:cNvPr id="48" name="直接连接符 47"/>
          <p:cNvCxnSpPr/>
          <p:nvPr/>
        </p:nvCxnSpPr>
        <p:spPr bwMode="auto">
          <a:xfrm>
            <a:off x="1491295"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pic>
        <p:nvPicPr>
          <p:cNvPr id="2" name="图片 1" descr="图片1"/>
          <p:cNvPicPr>
            <a:picLocks noChangeAspect="1"/>
          </p:cNvPicPr>
          <p:nvPr>
            <p:custDataLst>
              <p:tags r:id="rId3"/>
            </p:custDataLst>
          </p:nvPr>
        </p:nvPicPr>
        <p:blipFill>
          <a:blip r:embed="rId4"/>
          <a:srcRect l="27436" r="-7515" b="23719"/>
          <a:stretch>
            <a:fillRect/>
          </a:stretch>
        </p:blipFill>
        <p:spPr>
          <a:xfrm>
            <a:off x="1308100" y="2788920"/>
            <a:ext cx="3412490" cy="828040"/>
          </a:xfrm>
          <a:prstGeom prst="rect">
            <a:avLst/>
          </a:prstGeom>
        </p:spPr>
      </p:pic>
      <p:pic>
        <p:nvPicPr>
          <p:cNvPr id="3" name="图片 2" descr="图片1"/>
          <p:cNvPicPr>
            <a:picLocks noChangeAspect="1"/>
          </p:cNvPicPr>
          <p:nvPr>
            <p:custDataLst>
              <p:tags r:id="rId5"/>
            </p:custDataLst>
          </p:nvPr>
        </p:nvPicPr>
        <p:blipFill>
          <a:blip r:embed="rId4"/>
          <a:srcRect r="71014" b="-17872"/>
          <a:stretch>
            <a:fillRect/>
          </a:stretch>
        </p:blipFill>
        <p:spPr>
          <a:xfrm>
            <a:off x="5339715" y="1024890"/>
            <a:ext cx="1746885" cy="1901825"/>
          </a:xfrm>
          <a:prstGeom prst="rect">
            <a:avLst/>
          </a:prstGeom>
        </p:spPr>
      </p:pic>
      <p:sp>
        <p:nvSpPr>
          <p:cNvPr id="4" name="school-building_73653"/>
          <p:cNvSpPr/>
          <p:nvPr>
            <p:custDataLst>
              <p:tags r:id="rId6"/>
            </p:custDataLst>
          </p:nvPr>
        </p:nvSpPr>
        <p:spPr>
          <a:xfrm>
            <a:off x="5791157" y="3731054"/>
            <a:ext cx="609685" cy="334421"/>
          </a:xfrm>
          <a:custGeom>
            <a:avLst/>
            <a:gdLst>
              <a:gd name="T0" fmla="*/ 2920 w 3062"/>
              <a:gd name="T1" fmla="*/ 820 h 1682"/>
              <a:gd name="T2" fmla="*/ 2021 w 3062"/>
              <a:gd name="T3" fmla="*/ 412 h 1682"/>
              <a:gd name="T4" fmla="*/ 2165 w 3062"/>
              <a:gd name="T5" fmla="*/ 418 h 1682"/>
              <a:gd name="T6" fmla="*/ 1987 w 3062"/>
              <a:gd name="T7" fmla="*/ 240 h 1682"/>
              <a:gd name="T8" fmla="*/ 1577 w 3062"/>
              <a:gd name="T9" fmla="*/ 6 h 1682"/>
              <a:gd name="T10" fmla="*/ 1567 w 3062"/>
              <a:gd name="T11" fmla="*/ 2 h 1682"/>
              <a:gd name="T12" fmla="*/ 1555 w 3062"/>
              <a:gd name="T13" fmla="*/ 0 h 1682"/>
              <a:gd name="T14" fmla="*/ 1545 w 3062"/>
              <a:gd name="T15" fmla="*/ 0 h 1682"/>
              <a:gd name="T16" fmla="*/ 1541 w 3062"/>
              <a:gd name="T17" fmla="*/ 0 h 1682"/>
              <a:gd name="T18" fmla="*/ 1530 w 3062"/>
              <a:gd name="T19" fmla="*/ 3 h 1682"/>
              <a:gd name="T20" fmla="*/ 1518 w 3062"/>
              <a:gd name="T21" fmla="*/ 7 h 1682"/>
              <a:gd name="T22" fmla="*/ 1111 w 3062"/>
              <a:gd name="T23" fmla="*/ 240 h 1682"/>
              <a:gd name="T24" fmla="*/ 991 w 3062"/>
              <a:gd name="T25" fmla="*/ 451 h 1682"/>
              <a:gd name="T26" fmla="*/ 1077 w 3062"/>
              <a:gd name="T27" fmla="*/ 754 h 1682"/>
              <a:gd name="T28" fmla="*/ 178 w 3062"/>
              <a:gd name="T29" fmla="*/ 1549 h 1682"/>
              <a:gd name="T30" fmla="*/ 67 w 3062"/>
              <a:gd name="T31" fmla="*/ 1682 h 1682"/>
              <a:gd name="T32" fmla="*/ 1954 w 3062"/>
              <a:gd name="T33" fmla="*/ 1682 h 1682"/>
              <a:gd name="T34" fmla="*/ 3062 w 3062"/>
              <a:gd name="T35" fmla="*/ 1616 h 1682"/>
              <a:gd name="T36" fmla="*/ 326 w 3062"/>
              <a:gd name="T37" fmla="*/ 1510 h 1682"/>
              <a:gd name="T38" fmla="*/ 459 w 3062"/>
              <a:gd name="T39" fmla="*/ 1510 h 1682"/>
              <a:gd name="T40" fmla="*/ 326 w 3062"/>
              <a:gd name="T41" fmla="*/ 922 h 1682"/>
              <a:gd name="T42" fmla="*/ 690 w 3062"/>
              <a:gd name="T43" fmla="*/ 1510 h 1682"/>
              <a:gd name="T44" fmla="*/ 690 w 3062"/>
              <a:gd name="T45" fmla="*/ 1290 h 1682"/>
              <a:gd name="T46" fmla="*/ 557 w 3062"/>
              <a:gd name="T47" fmla="*/ 1142 h 1682"/>
              <a:gd name="T48" fmla="*/ 690 w 3062"/>
              <a:gd name="T49" fmla="*/ 1142 h 1682"/>
              <a:gd name="T50" fmla="*/ 788 w 3062"/>
              <a:gd name="T51" fmla="*/ 1290 h 1682"/>
              <a:gd name="T52" fmla="*/ 921 w 3062"/>
              <a:gd name="T53" fmla="*/ 1142 h 1682"/>
              <a:gd name="T54" fmla="*/ 921 w 3062"/>
              <a:gd name="T55" fmla="*/ 922 h 1682"/>
              <a:gd name="T56" fmla="*/ 1227 w 3062"/>
              <a:gd name="T57" fmla="*/ 1479 h 1682"/>
              <a:gd name="T58" fmla="*/ 1360 w 3062"/>
              <a:gd name="T59" fmla="*/ 1479 h 1682"/>
              <a:gd name="T60" fmla="*/ 1227 w 3062"/>
              <a:gd name="T61" fmla="*/ 841 h 1682"/>
              <a:gd name="T62" fmla="*/ 1360 w 3062"/>
              <a:gd name="T63" fmla="*/ 619 h 1682"/>
              <a:gd name="T64" fmla="*/ 1360 w 3062"/>
              <a:gd name="T65" fmla="*/ 411 h 1682"/>
              <a:gd name="T66" fmla="*/ 1482 w 3062"/>
              <a:gd name="T67" fmla="*/ 1479 h 1682"/>
              <a:gd name="T68" fmla="*/ 1616 w 3062"/>
              <a:gd name="T69" fmla="*/ 1479 h 1682"/>
              <a:gd name="T70" fmla="*/ 1482 w 3062"/>
              <a:gd name="T71" fmla="*/ 841 h 1682"/>
              <a:gd name="T72" fmla="*/ 1616 w 3062"/>
              <a:gd name="T73" fmla="*/ 619 h 1682"/>
              <a:gd name="T74" fmla="*/ 1616 w 3062"/>
              <a:gd name="T75" fmla="*/ 411 h 1682"/>
              <a:gd name="T76" fmla="*/ 1737 w 3062"/>
              <a:gd name="T77" fmla="*/ 1479 h 1682"/>
              <a:gd name="T78" fmla="*/ 1871 w 3062"/>
              <a:gd name="T79" fmla="*/ 1479 h 1682"/>
              <a:gd name="T80" fmla="*/ 1737 w 3062"/>
              <a:gd name="T81" fmla="*/ 841 h 1682"/>
              <a:gd name="T82" fmla="*/ 1871 w 3062"/>
              <a:gd name="T83" fmla="*/ 619 h 1682"/>
              <a:gd name="T84" fmla="*/ 1871 w 3062"/>
              <a:gd name="T85" fmla="*/ 411 h 1682"/>
              <a:gd name="T86" fmla="*/ 2177 w 3062"/>
              <a:gd name="T87" fmla="*/ 1510 h 1682"/>
              <a:gd name="T88" fmla="*/ 2310 w 3062"/>
              <a:gd name="T89" fmla="*/ 1510 h 1682"/>
              <a:gd name="T90" fmla="*/ 2177 w 3062"/>
              <a:gd name="T91" fmla="*/ 922 h 1682"/>
              <a:gd name="T92" fmla="*/ 2541 w 3062"/>
              <a:gd name="T93" fmla="*/ 1510 h 1682"/>
              <a:gd name="T94" fmla="*/ 2541 w 3062"/>
              <a:gd name="T95" fmla="*/ 1290 h 1682"/>
              <a:gd name="T96" fmla="*/ 2408 w 3062"/>
              <a:gd name="T97" fmla="*/ 1142 h 1682"/>
              <a:gd name="T98" fmla="*/ 2541 w 3062"/>
              <a:gd name="T99" fmla="*/ 1142 h 1682"/>
              <a:gd name="T100" fmla="*/ 2639 w 3062"/>
              <a:gd name="T101" fmla="*/ 1290 h 1682"/>
              <a:gd name="T102" fmla="*/ 2772 w 3062"/>
              <a:gd name="T103" fmla="*/ 1142 h 1682"/>
              <a:gd name="T104" fmla="*/ 2772 w 3062"/>
              <a:gd name="T105" fmla="*/ 9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62" h="1682">
                <a:moveTo>
                  <a:pt x="2996" y="1549"/>
                </a:moveTo>
                <a:lnTo>
                  <a:pt x="2920" y="1549"/>
                </a:lnTo>
                <a:lnTo>
                  <a:pt x="2920" y="820"/>
                </a:lnTo>
                <a:cubicBezTo>
                  <a:pt x="2920" y="783"/>
                  <a:pt x="2890" y="754"/>
                  <a:pt x="2853" y="754"/>
                </a:cubicBezTo>
                <a:lnTo>
                  <a:pt x="2021" y="754"/>
                </a:lnTo>
                <a:lnTo>
                  <a:pt x="2021" y="412"/>
                </a:lnTo>
                <a:lnTo>
                  <a:pt x="2074" y="443"/>
                </a:lnTo>
                <a:cubicBezTo>
                  <a:pt x="2084" y="448"/>
                  <a:pt x="2096" y="451"/>
                  <a:pt x="2107" y="451"/>
                </a:cubicBezTo>
                <a:cubicBezTo>
                  <a:pt x="2130" y="451"/>
                  <a:pt x="2153" y="439"/>
                  <a:pt x="2165" y="418"/>
                </a:cubicBezTo>
                <a:cubicBezTo>
                  <a:pt x="2183" y="386"/>
                  <a:pt x="2172" y="345"/>
                  <a:pt x="2140" y="327"/>
                </a:cubicBezTo>
                <a:lnTo>
                  <a:pt x="1987" y="240"/>
                </a:lnTo>
                <a:cubicBezTo>
                  <a:pt x="1987" y="240"/>
                  <a:pt x="1987" y="240"/>
                  <a:pt x="1987" y="240"/>
                </a:cubicBezTo>
                <a:lnTo>
                  <a:pt x="1582" y="9"/>
                </a:lnTo>
                <a:cubicBezTo>
                  <a:pt x="1581" y="8"/>
                  <a:pt x="1580" y="8"/>
                  <a:pt x="1580" y="7"/>
                </a:cubicBezTo>
                <a:cubicBezTo>
                  <a:pt x="1579" y="7"/>
                  <a:pt x="1578" y="7"/>
                  <a:pt x="1577" y="6"/>
                </a:cubicBezTo>
                <a:cubicBezTo>
                  <a:pt x="1575" y="5"/>
                  <a:pt x="1573" y="4"/>
                  <a:pt x="1571" y="4"/>
                </a:cubicBezTo>
                <a:cubicBezTo>
                  <a:pt x="1570" y="3"/>
                  <a:pt x="1569" y="3"/>
                  <a:pt x="1568" y="3"/>
                </a:cubicBezTo>
                <a:cubicBezTo>
                  <a:pt x="1568" y="3"/>
                  <a:pt x="1568" y="3"/>
                  <a:pt x="1567" y="2"/>
                </a:cubicBezTo>
                <a:cubicBezTo>
                  <a:pt x="1567" y="2"/>
                  <a:pt x="1567" y="2"/>
                  <a:pt x="1566" y="2"/>
                </a:cubicBezTo>
                <a:cubicBezTo>
                  <a:pt x="1563" y="1"/>
                  <a:pt x="1560" y="1"/>
                  <a:pt x="1557" y="0"/>
                </a:cubicBezTo>
                <a:cubicBezTo>
                  <a:pt x="1557" y="0"/>
                  <a:pt x="1556" y="0"/>
                  <a:pt x="1555" y="0"/>
                </a:cubicBezTo>
                <a:cubicBezTo>
                  <a:pt x="1555" y="0"/>
                  <a:pt x="1555" y="0"/>
                  <a:pt x="1555" y="0"/>
                </a:cubicBezTo>
                <a:cubicBezTo>
                  <a:pt x="1554" y="0"/>
                  <a:pt x="1553" y="0"/>
                  <a:pt x="1552" y="0"/>
                </a:cubicBezTo>
                <a:cubicBezTo>
                  <a:pt x="1550" y="0"/>
                  <a:pt x="1548" y="0"/>
                  <a:pt x="1545" y="0"/>
                </a:cubicBezTo>
                <a:cubicBezTo>
                  <a:pt x="1545" y="0"/>
                  <a:pt x="1544" y="0"/>
                  <a:pt x="1543" y="0"/>
                </a:cubicBezTo>
                <a:cubicBezTo>
                  <a:pt x="1542" y="0"/>
                  <a:pt x="1542" y="0"/>
                  <a:pt x="1542" y="0"/>
                </a:cubicBezTo>
                <a:cubicBezTo>
                  <a:pt x="1542" y="0"/>
                  <a:pt x="1541" y="0"/>
                  <a:pt x="1541" y="0"/>
                </a:cubicBezTo>
                <a:cubicBezTo>
                  <a:pt x="1538" y="1"/>
                  <a:pt x="1534" y="1"/>
                  <a:pt x="1531" y="2"/>
                </a:cubicBezTo>
                <a:cubicBezTo>
                  <a:pt x="1531" y="2"/>
                  <a:pt x="1531" y="2"/>
                  <a:pt x="1530" y="2"/>
                </a:cubicBezTo>
                <a:cubicBezTo>
                  <a:pt x="1530" y="3"/>
                  <a:pt x="1530" y="3"/>
                  <a:pt x="1530" y="3"/>
                </a:cubicBezTo>
                <a:cubicBezTo>
                  <a:pt x="1529" y="3"/>
                  <a:pt x="1528" y="3"/>
                  <a:pt x="1527" y="4"/>
                </a:cubicBezTo>
                <a:cubicBezTo>
                  <a:pt x="1525" y="4"/>
                  <a:pt x="1523" y="5"/>
                  <a:pt x="1521" y="6"/>
                </a:cubicBezTo>
                <a:cubicBezTo>
                  <a:pt x="1520" y="7"/>
                  <a:pt x="1519" y="7"/>
                  <a:pt x="1518" y="7"/>
                </a:cubicBezTo>
                <a:cubicBezTo>
                  <a:pt x="1517" y="8"/>
                  <a:pt x="1517" y="8"/>
                  <a:pt x="1516" y="9"/>
                </a:cubicBezTo>
                <a:lnTo>
                  <a:pt x="1111" y="240"/>
                </a:lnTo>
                <a:cubicBezTo>
                  <a:pt x="1111" y="240"/>
                  <a:pt x="1111" y="240"/>
                  <a:pt x="1111" y="240"/>
                </a:cubicBezTo>
                <a:lnTo>
                  <a:pt x="958" y="327"/>
                </a:lnTo>
                <a:cubicBezTo>
                  <a:pt x="926" y="345"/>
                  <a:pt x="915" y="386"/>
                  <a:pt x="933" y="418"/>
                </a:cubicBezTo>
                <a:cubicBezTo>
                  <a:pt x="945" y="439"/>
                  <a:pt x="968" y="451"/>
                  <a:pt x="991" y="451"/>
                </a:cubicBezTo>
                <a:cubicBezTo>
                  <a:pt x="1002" y="451"/>
                  <a:pt x="1013" y="448"/>
                  <a:pt x="1024" y="443"/>
                </a:cubicBezTo>
                <a:lnTo>
                  <a:pt x="1077" y="412"/>
                </a:lnTo>
                <a:lnTo>
                  <a:pt x="1077" y="754"/>
                </a:lnTo>
                <a:lnTo>
                  <a:pt x="245" y="754"/>
                </a:lnTo>
                <a:cubicBezTo>
                  <a:pt x="208" y="754"/>
                  <a:pt x="178" y="783"/>
                  <a:pt x="178" y="820"/>
                </a:cubicBezTo>
                <a:lnTo>
                  <a:pt x="178" y="1549"/>
                </a:lnTo>
                <a:lnTo>
                  <a:pt x="67" y="1549"/>
                </a:lnTo>
                <a:cubicBezTo>
                  <a:pt x="30" y="1549"/>
                  <a:pt x="0" y="1579"/>
                  <a:pt x="0" y="1616"/>
                </a:cubicBezTo>
                <a:cubicBezTo>
                  <a:pt x="0" y="1652"/>
                  <a:pt x="30" y="1682"/>
                  <a:pt x="67" y="1682"/>
                </a:cubicBezTo>
                <a:lnTo>
                  <a:pt x="245" y="1682"/>
                </a:lnTo>
                <a:lnTo>
                  <a:pt x="1144" y="1682"/>
                </a:lnTo>
                <a:lnTo>
                  <a:pt x="1954" y="1682"/>
                </a:lnTo>
                <a:lnTo>
                  <a:pt x="2853" y="1682"/>
                </a:lnTo>
                <a:lnTo>
                  <a:pt x="2996" y="1682"/>
                </a:lnTo>
                <a:cubicBezTo>
                  <a:pt x="3032" y="1682"/>
                  <a:pt x="3062" y="1652"/>
                  <a:pt x="3062" y="1616"/>
                </a:cubicBezTo>
                <a:cubicBezTo>
                  <a:pt x="3062" y="1579"/>
                  <a:pt x="3032" y="1549"/>
                  <a:pt x="2996" y="1549"/>
                </a:cubicBezTo>
                <a:close/>
                <a:moveTo>
                  <a:pt x="459" y="1510"/>
                </a:moveTo>
                <a:lnTo>
                  <a:pt x="326" y="1510"/>
                </a:lnTo>
                <a:lnTo>
                  <a:pt x="326" y="1290"/>
                </a:lnTo>
                <a:lnTo>
                  <a:pt x="459" y="1290"/>
                </a:lnTo>
                <a:lnTo>
                  <a:pt x="459" y="1510"/>
                </a:lnTo>
                <a:close/>
                <a:moveTo>
                  <a:pt x="459" y="1142"/>
                </a:moveTo>
                <a:lnTo>
                  <a:pt x="326" y="1142"/>
                </a:lnTo>
                <a:lnTo>
                  <a:pt x="326" y="922"/>
                </a:lnTo>
                <a:lnTo>
                  <a:pt x="459" y="922"/>
                </a:lnTo>
                <a:lnTo>
                  <a:pt x="459" y="1142"/>
                </a:lnTo>
                <a:close/>
                <a:moveTo>
                  <a:pt x="690" y="1510"/>
                </a:moveTo>
                <a:lnTo>
                  <a:pt x="557" y="1510"/>
                </a:lnTo>
                <a:lnTo>
                  <a:pt x="557" y="1290"/>
                </a:lnTo>
                <a:lnTo>
                  <a:pt x="690" y="1290"/>
                </a:lnTo>
                <a:lnTo>
                  <a:pt x="690" y="1510"/>
                </a:lnTo>
                <a:close/>
                <a:moveTo>
                  <a:pt x="690" y="1142"/>
                </a:moveTo>
                <a:lnTo>
                  <a:pt x="557" y="1142"/>
                </a:lnTo>
                <a:lnTo>
                  <a:pt x="557" y="922"/>
                </a:lnTo>
                <a:lnTo>
                  <a:pt x="690" y="922"/>
                </a:lnTo>
                <a:lnTo>
                  <a:pt x="690" y="1142"/>
                </a:lnTo>
                <a:close/>
                <a:moveTo>
                  <a:pt x="921" y="1510"/>
                </a:moveTo>
                <a:lnTo>
                  <a:pt x="788" y="1510"/>
                </a:lnTo>
                <a:lnTo>
                  <a:pt x="788" y="1290"/>
                </a:lnTo>
                <a:lnTo>
                  <a:pt x="921" y="1290"/>
                </a:lnTo>
                <a:lnTo>
                  <a:pt x="921" y="1510"/>
                </a:lnTo>
                <a:close/>
                <a:moveTo>
                  <a:pt x="921" y="1142"/>
                </a:moveTo>
                <a:lnTo>
                  <a:pt x="788" y="1142"/>
                </a:lnTo>
                <a:lnTo>
                  <a:pt x="788" y="922"/>
                </a:lnTo>
                <a:lnTo>
                  <a:pt x="921" y="922"/>
                </a:lnTo>
                <a:lnTo>
                  <a:pt x="921" y="1142"/>
                </a:lnTo>
                <a:close/>
                <a:moveTo>
                  <a:pt x="1360" y="1479"/>
                </a:moveTo>
                <a:lnTo>
                  <a:pt x="1227" y="1479"/>
                </a:lnTo>
                <a:lnTo>
                  <a:pt x="1227" y="1271"/>
                </a:lnTo>
                <a:lnTo>
                  <a:pt x="1360" y="1271"/>
                </a:lnTo>
                <a:lnTo>
                  <a:pt x="1360" y="1479"/>
                </a:lnTo>
                <a:close/>
                <a:moveTo>
                  <a:pt x="1360" y="1049"/>
                </a:moveTo>
                <a:lnTo>
                  <a:pt x="1227" y="1049"/>
                </a:lnTo>
                <a:lnTo>
                  <a:pt x="1227" y="841"/>
                </a:lnTo>
                <a:lnTo>
                  <a:pt x="1360" y="841"/>
                </a:lnTo>
                <a:lnTo>
                  <a:pt x="1360" y="1049"/>
                </a:lnTo>
                <a:close/>
                <a:moveTo>
                  <a:pt x="1360" y="619"/>
                </a:moveTo>
                <a:lnTo>
                  <a:pt x="1227" y="619"/>
                </a:lnTo>
                <a:lnTo>
                  <a:pt x="1227" y="411"/>
                </a:lnTo>
                <a:lnTo>
                  <a:pt x="1360" y="411"/>
                </a:lnTo>
                <a:lnTo>
                  <a:pt x="1360" y="619"/>
                </a:lnTo>
                <a:close/>
                <a:moveTo>
                  <a:pt x="1616" y="1479"/>
                </a:moveTo>
                <a:lnTo>
                  <a:pt x="1482" y="1479"/>
                </a:lnTo>
                <a:lnTo>
                  <a:pt x="1482" y="1271"/>
                </a:lnTo>
                <a:lnTo>
                  <a:pt x="1616" y="1271"/>
                </a:lnTo>
                <a:lnTo>
                  <a:pt x="1616" y="1479"/>
                </a:lnTo>
                <a:close/>
                <a:moveTo>
                  <a:pt x="1616" y="1049"/>
                </a:moveTo>
                <a:lnTo>
                  <a:pt x="1482" y="1049"/>
                </a:lnTo>
                <a:lnTo>
                  <a:pt x="1482" y="841"/>
                </a:lnTo>
                <a:lnTo>
                  <a:pt x="1616" y="841"/>
                </a:lnTo>
                <a:lnTo>
                  <a:pt x="1616" y="1049"/>
                </a:lnTo>
                <a:close/>
                <a:moveTo>
                  <a:pt x="1616" y="619"/>
                </a:moveTo>
                <a:lnTo>
                  <a:pt x="1482" y="619"/>
                </a:lnTo>
                <a:lnTo>
                  <a:pt x="1482" y="411"/>
                </a:lnTo>
                <a:lnTo>
                  <a:pt x="1616" y="411"/>
                </a:lnTo>
                <a:lnTo>
                  <a:pt x="1616" y="619"/>
                </a:lnTo>
                <a:close/>
                <a:moveTo>
                  <a:pt x="1871" y="1479"/>
                </a:moveTo>
                <a:lnTo>
                  <a:pt x="1737" y="1479"/>
                </a:lnTo>
                <a:lnTo>
                  <a:pt x="1737" y="1271"/>
                </a:lnTo>
                <a:lnTo>
                  <a:pt x="1871" y="1271"/>
                </a:lnTo>
                <a:lnTo>
                  <a:pt x="1871" y="1479"/>
                </a:lnTo>
                <a:close/>
                <a:moveTo>
                  <a:pt x="1871" y="1049"/>
                </a:moveTo>
                <a:lnTo>
                  <a:pt x="1737" y="1049"/>
                </a:lnTo>
                <a:lnTo>
                  <a:pt x="1737" y="841"/>
                </a:lnTo>
                <a:lnTo>
                  <a:pt x="1871" y="841"/>
                </a:lnTo>
                <a:lnTo>
                  <a:pt x="1871" y="1049"/>
                </a:lnTo>
                <a:close/>
                <a:moveTo>
                  <a:pt x="1871" y="619"/>
                </a:moveTo>
                <a:lnTo>
                  <a:pt x="1737" y="619"/>
                </a:lnTo>
                <a:lnTo>
                  <a:pt x="1737" y="411"/>
                </a:lnTo>
                <a:lnTo>
                  <a:pt x="1871" y="411"/>
                </a:lnTo>
                <a:lnTo>
                  <a:pt x="1871" y="619"/>
                </a:lnTo>
                <a:close/>
                <a:moveTo>
                  <a:pt x="2310" y="1510"/>
                </a:moveTo>
                <a:lnTo>
                  <a:pt x="2177" y="1510"/>
                </a:lnTo>
                <a:lnTo>
                  <a:pt x="2177" y="1290"/>
                </a:lnTo>
                <a:lnTo>
                  <a:pt x="2310" y="1290"/>
                </a:lnTo>
                <a:lnTo>
                  <a:pt x="2310" y="1510"/>
                </a:lnTo>
                <a:close/>
                <a:moveTo>
                  <a:pt x="2310" y="1142"/>
                </a:moveTo>
                <a:lnTo>
                  <a:pt x="2177" y="1142"/>
                </a:lnTo>
                <a:lnTo>
                  <a:pt x="2177" y="922"/>
                </a:lnTo>
                <a:lnTo>
                  <a:pt x="2310" y="922"/>
                </a:lnTo>
                <a:lnTo>
                  <a:pt x="2310" y="1142"/>
                </a:lnTo>
                <a:close/>
                <a:moveTo>
                  <a:pt x="2541" y="1510"/>
                </a:moveTo>
                <a:lnTo>
                  <a:pt x="2408" y="1510"/>
                </a:lnTo>
                <a:lnTo>
                  <a:pt x="2408" y="1290"/>
                </a:lnTo>
                <a:lnTo>
                  <a:pt x="2541" y="1290"/>
                </a:lnTo>
                <a:lnTo>
                  <a:pt x="2541" y="1510"/>
                </a:lnTo>
                <a:close/>
                <a:moveTo>
                  <a:pt x="2541" y="1142"/>
                </a:moveTo>
                <a:lnTo>
                  <a:pt x="2408" y="1142"/>
                </a:lnTo>
                <a:lnTo>
                  <a:pt x="2408" y="922"/>
                </a:lnTo>
                <a:lnTo>
                  <a:pt x="2541" y="922"/>
                </a:lnTo>
                <a:lnTo>
                  <a:pt x="2541" y="1142"/>
                </a:lnTo>
                <a:close/>
                <a:moveTo>
                  <a:pt x="2772" y="1510"/>
                </a:moveTo>
                <a:lnTo>
                  <a:pt x="2639" y="1510"/>
                </a:lnTo>
                <a:lnTo>
                  <a:pt x="2639" y="1290"/>
                </a:lnTo>
                <a:lnTo>
                  <a:pt x="2772" y="1290"/>
                </a:lnTo>
                <a:lnTo>
                  <a:pt x="2772" y="1510"/>
                </a:lnTo>
                <a:close/>
                <a:moveTo>
                  <a:pt x="2772" y="1142"/>
                </a:moveTo>
                <a:lnTo>
                  <a:pt x="2639" y="1142"/>
                </a:lnTo>
                <a:lnTo>
                  <a:pt x="2639" y="922"/>
                </a:lnTo>
                <a:lnTo>
                  <a:pt x="2772" y="922"/>
                </a:lnTo>
                <a:lnTo>
                  <a:pt x="2772" y="1142"/>
                </a:ln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lt1"/>
              </a:solidFill>
            </a:endParaRPr>
          </a:p>
        </p:txBody>
      </p:sp>
      <p:sp>
        <p:nvSpPr>
          <p:cNvPr id="5" name="文本框 4"/>
          <p:cNvSpPr txBox="1"/>
          <p:nvPr/>
        </p:nvSpPr>
        <p:spPr>
          <a:xfrm>
            <a:off x="1840230" y="4723130"/>
            <a:ext cx="9080500" cy="1198880"/>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rPr>
              <a:t>Huang Hao, Zhou Yitong, Meng Yu, Chen Zijie, Wen Tianshu</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rPr>
              <a:t>2024.10.24</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1000"/>
                                        <p:tgtEl>
                                          <p:spTgt spid="38"/>
                                        </p:tgtEl>
                                      </p:cBhvr>
                                    </p:animEffect>
                                    <p:anim calcmode="lin" valueType="num">
                                      <p:cBhvr>
                                        <p:cTn id="11" dur="1000" fill="hold"/>
                                        <p:tgtEl>
                                          <p:spTgt spid="38"/>
                                        </p:tgtEl>
                                        <p:attrNameLst>
                                          <p:attrName>ppt_x</p:attrName>
                                        </p:attrNameLst>
                                      </p:cBhvr>
                                      <p:tavLst>
                                        <p:tav tm="0">
                                          <p:val>
                                            <p:strVal val="#ppt_x"/>
                                          </p:val>
                                        </p:tav>
                                        <p:tav tm="100000">
                                          <p:val>
                                            <p:strVal val="#ppt_x"/>
                                          </p:val>
                                        </p:tav>
                                      </p:tavLst>
                                    </p:anim>
                                    <p:anim calcmode="lin" valueType="num">
                                      <p:cBhvr>
                                        <p:cTn id="12" dur="1000" fill="hold"/>
                                        <p:tgtEl>
                                          <p:spTgt spid="38"/>
                                        </p:tgtEl>
                                        <p:attrNameLst>
                                          <p:attrName>ppt_y</p:attrName>
                                        </p:attrNameLst>
                                      </p:cBhvr>
                                      <p:tavLst>
                                        <p:tav tm="0">
                                          <p:val>
                                            <p:strVal val="#ppt_y+.1"/>
                                          </p:val>
                                        </p:tav>
                                        <p:tav tm="100000">
                                          <p:val>
                                            <p:strVal val="#ppt_y"/>
                                          </p:val>
                                        </p:tav>
                                      </p:tavLst>
                                    </p:anim>
                                  </p:childTnLst>
                                </p:cTn>
                              </p:par>
                              <p:par>
                                <p:cTn id="13" presetID="22" presetClass="entr" presetSubtype="2"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right)">
                                      <p:cBhvr>
                                        <p:cTn id="15" dur="500"/>
                                        <p:tgtEl>
                                          <p:spTgt spid="48"/>
                                        </p:tgtEl>
                                      </p:cBhvr>
                                    </p:animEffect>
                                  </p:childTnLst>
                                </p:cTn>
                              </p:par>
                              <p:par>
                                <p:cTn id="16" presetID="22" presetClass="entr" presetSubtype="8"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left)">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455160" cy="829945"/>
          </a:xfrm>
          <a:prstGeom prst="rect">
            <a:avLst/>
          </a:prstGeom>
        </p:spPr>
        <p:txBody>
          <a:bodyPr wrap="square">
            <a:spAutoFit/>
          </a:bodyPr>
          <a:lstStyle/>
          <a:p>
            <a:pPr algn="dist"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Preparation</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2103"/>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01</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4280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28553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custDataLst>
              <p:tags r:id="rId4"/>
            </p:custDataLst>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nvSpPr>
        <p:spPr>
          <a:xfrm>
            <a:off x="322350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Prepare</a:t>
            </a:r>
            <a:endParaRPr lang="en-US" altLang="zh-CN" sz="2000" dirty="0">
              <a:solidFill>
                <a:srgbClr val="000000"/>
              </a:solidFill>
              <a:ea typeface="思源黑体 CN Bold" panose="020B0800000000000000" pitchFamily="34" charset="-122"/>
              <a:cs typeface="+mj-cs"/>
            </a:endParaRPr>
          </a:p>
        </p:txBody>
      </p:sp>
      <p:sp>
        <p:nvSpPr>
          <p:cNvPr id="33" name="文本框 32"/>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traceroute</a:t>
            </a:r>
            <a:endParaRPr lang="en-US" altLang="zh-CN" sz="2000" dirty="0">
              <a:solidFill>
                <a:srgbClr val="FFFFFF"/>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a:t>
            </a:r>
            <a:r>
              <a:rPr lang="en-US" altLang="zh-CN" sz="2000" dirty="0">
                <a:solidFill>
                  <a:srgbClr val="FFFFFF"/>
                </a:solidFill>
                <a:ea typeface="思源黑体 CN Bold" panose="020B0800000000000000" pitchFamily="34" charset="-122"/>
                <a:cs typeface="+mj-cs"/>
              </a:rPr>
              <a:t>acket</a:t>
            </a:r>
            <a:endParaRPr lang="en-US" altLang="zh-CN" sz="2000" dirty="0">
              <a:solidFill>
                <a:srgbClr val="FFFFFF"/>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5"/>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grpSp>
        <p:nvGrpSpPr>
          <p:cNvPr id="43" name="组合 42"/>
          <p:cNvGrpSpPr/>
          <p:nvPr/>
        </p:nvGrpSpPr>
        <p:grpSpPr>
          <a:xfrm>
            <a:off x="909273" y="1084721"/>
            <a:ext cx="10203532" cy="398780"/>
            <a:chOff x="4940300" y="3438099"/>
            <a:chExt cx="13484028" cy="526989"/>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6"/>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sp>
            <p:nvSpPr>
              <p:cNvPr id="48" name="箭头: V 形 47"/>
              <p:cNvSpPr/>
              <p:nvPr>
                <p:custDataLst>
                  <p:tags r:id="rId17"/>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grpSp>
        <p:cxnSp>
          <p:nvCxnSpPr>
            <p:cNvPr id="45" name="直接连接符 44"/>
            <p:cNvCxnSpPr/>
            <p:nvPr>
              <p:custDataLst>
                <p:tags r:id="rId18"/>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19"/>
              </p:custDataLst>
            </p:nvPr>
          </p:nvSpPr>
          <p:spPr>
            <a:xfrm>
              <a:off x="5434563" y="3438099"/>
              <a:ext cx="4935917" cy="526989"/>
            </a:xfrm>
            <a:prstGeom prst="rect">
              <a:avLst/>
            </a:prstGeom>
          </p:spPr>
          <p:txBody>
            <a:bodyPr wrap="square">
              <a:spAutoFit/>
            </a:bodyPr>
            <a:lstStyle/>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Traceroute  VS  P</a:t>
              </a:r>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ing </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 name="图片 1" descr="图片1"/>
          <p:cNvPicPr>
            <a:picLocks noChangeAspect="1"/>
          </p:cNvPicPr>
          <p:nvPr>
            <p:custDataLst>
              <p:tags r:id="rId20"/>
            </p:custDataLst>
          </p:nvPr>
        </p:nvPicPr>
        <p:blipFill>
          <a:blip r:embed="rId21"/>
          <a:srcRect r="-10356"/>
          <a:stretch>
            <a:fillRect/>
          </a:stretch>
        </p:blipFill>
        <p:spPr>
          <a:xfrm>
            <a:off x="127635" y="169545"/>
            <a:ext cx="2533650" cy="614680"/>
          </a:xfrm>
          <a:prstGeom prst="rect">
            <a:avLst/>
          </a:prstGeom>
        </p:spPr>
      </p:pic>
      <p:pic>
        <p:nvPicPr>
          <p:cNvPr id="5" name="图片 4"/>
          <p:cNvPicPr>
            <a:picLocks noChangeAspect="1"/>
          </p:cNvPicPr>
          <p:nvPr/>
        </p:nvPicPr>
        <p:blipFill>
          <a:blip r:embed="rId22"/>
          <a:srcRect l="1141" r="31364" b="6816"/>
          <a:stretch>
            <a:fillRect/>
          </a:stretch>
        </p:blipFill>
        <p:spPr>
          <a:xfrm>
            <a:off x="337820" y="1483360"/>
            <a:ext cx="4808855" cy="3949700"/>
          </a:xfrm>
          <a:prstGeom prst="rect">
            <a:avLst/>
          </a:prstGeom>
        </p:spPr>
      </p:pic>
      <p:pic>
        <p:nvPicPr>
          <p:cNvPr id="6" name="图片 5"/>
          <p:cNvPicPr>
            <a:picLocks noChangeAspect="1"/>
          </p:cNvPicPr>
          <p:nvPr/>
        </p:nvPicPr>
        <p:blipFill>
          <a:blip r:embed="rId23"/>
          <a:srcRect l="1291" r="1198" b="1829"/>
          <a:stretch>
            <a:fillRect/>
          </a:stretch>
        </p:blipFill>
        <p:spPr>
          <a:xfrm>
            <a:off x="6628130" y="1481455"/>
            <a:ext cx="5094605" cy="3947795"/>
          </a:xfrm>
          <a:prstGeom prst="rect">
            <a:avLst/>
          </a:prstGeom>
        </p:spPr>
      </p:pic>
      <p:sp>
        <p:nvSpPr>
          <p:cNvPr id="8" name="文本框 7"/>
          <p:cNvSpPr txBox="1"/>
          <p:nvPr/>
        </p:nvSpPr>
        <p:spPr>
          <a:xfrm>
            <a:off x="567055" y="5586730"/>
            <a:ext cx="4064000" cy="368300"/>
          </a:xfrm>
          <a:prstGeom prst="rect">
            <a:avLst/>
          </a:prstGeom>
          <a:noFill/>
        </p:spPr>
        <p:txBody>
          <a:bodyPr wrap="square" rtlCol="0">
            <a:spAutoFit/>
          </a:bodyPr>
          <a:p>
            <a:pPr algn="ctr"/>
            <a:r>
              <a:rPr lang="en-US" altLang="zh-CN" b="1"/>
              <a:t>Ping</a:t>
            </a:r>
            <a:endParaRPr lang="en-US" altLang="zh-CN" b="1"/>
          </a:p>
        </p:txBody>
      </p:sp>
      <p:sp>
        <p:nvSpPr>
          <p:cNvPr id="9" name="文本框 8"/>
          <p:cNvSpPr txBox="1"/>
          <p:nvPr/>
        </p:nvSpPr>
        <p:spPr>
          <a:xfrm>
            <a:off x="6958330" y="5586730"/>
            <a:ext cx="4064000" cy="368300"/>
          </a:xfrm>
          <a:prstGeom prst="rect">
            <a:avLst/>
          </a:prstGeom>
          <a:noFill/>
        </p:spPr>
        <p:txBody>
          <a:bodyPr wrap="square" rtlCol="0">
            <a:spAutoFit/>
          </a:bodyPr>
          <a:p>
            <a:pPr algn="ctr"/>
            <a:r>
              <a:rPr lang="en-US" altLang="zh-CN" b="1"/>
              <a:t>Traceroute</a:t>
            </a:r>
            <a:endParaRPr lang="en-US" altLang="zh-CN" b="1"/>
          </a:p>
        </p:txBody>
      </p:sp>
      <p:sp>
        <p:nvSpPr>
          <p:cNvPr id="11" name="文本框 10"/>
          <p:cNvSpPr txBox="1"/>
          <p:nvPr/>
        </p:nvSpPr>
        <p:spPr>
          <a:xfrm>
            <a:off x="165100" y="5992495"/>
            <a:ext cx="4706620" cy="368300"/>
          </a:xfrm>
          <a:prstGeom prst="rect">
            <a:avLst/>
          </a:prstGeom>
          <a:noFill/>
        </p:spPr>
        <p:txBody>
          <a:bodyPr wrap="square" rtlCol="0">
            <a:spAutoFit/>
          </a:bodyPr>
          <a:p>
            <a:r>
              <a:rPr lang="en-US" altLang="zh-CN"/>
              <a:t>Whether the packet can reach the destination</a:t>
            </a:r>
            <a:endParaRPr lang="zh-CN" altLang="en-US"/>
          </a:p>
        </p:txBody>
      </p:sp>
      <p:sp>
        <p:nvSpPr>
          <p:cNvPr id="12" name="文本框 11"/>
          <p:cNvSpPr txBox="1"/>
          <p:nvPr/>
        </p:nvSpPr>
        <p:spPr>
          <a:xfrm>
            <a:off x="7042785" y="5992495"/>
            <a:ext cx="4064000" cy="368300"/>
          </a:xfrm>
          <a:prstGeom prst="rect">
            <a:avLst/>
          </a:prstGeom>
          <a:noFill/>
        </p:spPr>
        <p:txBody>
          <a:bodyPr wrap="square" rtlCol="0">
            <a:spAutoFit/>
          </a:bodyPr>
          <a:p>
            <a:pPr algn="ctr"/>
            <a:r>
              <a:rPr lang="en-US" altLang="zh-CN"/>
              <a:t>Where is the packet going</a:t>
            </a:r>
            <a:endParaRPr lang="en-US" altLang="zh-CN"/>
          </a:p>
        </p:txBody>
      </p:sp>
      <p:cxnSp>
        <p:nvCxnSpPr>
          <p:cNvPr id="13" name="直接箭头连接符 12"/>
          <p:cNvCxnSpPr/>
          <p:nvPr/>
        </p:nvCxnSpPr>
        <p:spPr>
          <a:xfrm>
            <a:off x="5178425" y="5109845"/>
            <a:ext cx="523240" cy="6007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flipH="1">
            <a:off x="5972810" y="5061585"/>
            <a:ext cx="581660" cy="6394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5" name="圆角矩形 14"/>
          <p:cNvSpPr/>
          <p:nvPr/>
        </p:nvSpPr>
        <p:spPr>
          <a:xfrm>
            <a:off x="4978400" y="5739765"/>
            <a:ext cx="2064385" cy="1056640"/>
          </a:xfrm>
          <a:prstGeom prst="roundRect">
            <a:avLst/>
          </a:prstGeom>
          <a:noFill/>
          <a:ln w="38100">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nvSpPr>
        <p:spPr>
          <a:xfrm>
            <a:off x="5031740" y="5843905"/>
            <a:ext cx="1766570" cy="835025"/>
          </a:xfrm>
          <a:prstGeom prst="rect">
            <a:avLst/>
          </a:prstGeom>
          <a:noFill/>
        </p:spPr>
        <p:txBody>
          <a:bodyPr wrap="square" rtlCol="0">
            <a:noAutofit/>
          </a:bodyPr>
          <a:p>
            <a:pPr algn="ctr"/>
            <a:r>
              <a:rPr lang="en-US" altLang="zh-CN" b="1"/>
              <a:t>Send packet</a:t>
            </a:r>
            <a:endParaRPr lang="en-US" altLang="zh-CN" b="1"/>
          </a:p>
          <a:p>
            <a:pPr algn="ctr"/>
            <a:r>
              <a:rPr lang="en-US" altLang="zh-CN" b="1"/>
              <a:t>+</a:t>
            </a:r>
            <a:endParaRPr lang="en-US" altLang="zh-CN" b="1"/>
          </a:p>
          <a:p>
            <a:pPr algn="ctr"/>
            <a:r>
              <a:rPr lang="en-US" altLang="zh-CN" b="1"/>
              <a:t>Receive packet</a:t>
            </a:r>
            <a:endParaRPr lang="en-US" altLang="zh-CN" b="1"/>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4280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28553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custDataLst>
              <p:tags r:id="rId4"/>
            </p:custDataLst>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nvSpPr>
        <p:spPr>
          <a:xfrm>
            <a:off x="322350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Prepare</a:t>
            </a:r>
            <a:endParaRPr lang="en-US" altLang="zh-CN" sz="2000" dirty="0">
              <a:solidFill>
                <a:srgbClr val="000000"/>
              </a:solidFill>
              <a:ea typeface="思源黑体 CN Bold" panose="020B0800000000000000" pitchFamily="34" charset="-122"/>
              <a:cs typeface="+mj-cs"/>
            </a:endParaRPr>
          </a:p>
        </p:txBody>
      </p:sp>
      <p:sp>
        <p:nvSpPr>
          <p:cNvPr id="33" name="文本框 32"/>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traceroute</a:t>
            </a:r>
            <a:endParaRPr lang="en-US" altLang="zh-CN" sz="2000" dirty="0">
              <a:solidFill>
                <a:srgbClr val="FFFFFF"/>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a:t>
            </a:r>
            <a:r>
              <a:rPr lang="en-US" altLang="zh-CN" sz="2000" dirty="0">
                <a:solidFill>
                  <a:srgbClr val="FFFFFF"/>
                </a:solidFill>
                <a:ea typeface="思源黑体 CN Bold" panose="020B0800000000000000" pitchFamily="34" charset="-122"/>
                <a:cs typeface="+mj-cs"/>
              </a:rPr>
              <a:t>acket</a:t>
            </a:r>
            <a:endParaRPr lang="en-US" altLang="zh-CN" sz="2000" dirty="0">
              <a:solidFill>
                <a:srgbClr val="FFFFFF"/>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5"/>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grpSp>
        <p:nvGrpSpPr>
          <p:cNvPr id="43" name="组合 42"/>
          <p:cNvGrpSpPr/>
          <p:nvPr/>
        </p:nvGrpSpPr>
        <p:grpSpPr>
          <a:xfrm>
            <a:off x="909273" y="1084721"/>
            <a:ext cx="10203532" cy="398780"/>
            <a:chOff x="4940300" y="3438099"/>
            <a:chExt cx="13484028" cy="526989"/>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6"/>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sp>
            <p:nvSpPr>
              <p:cNvPr id="48" name="箭头: V 形 47"/>
              <p:cNvSpPr/>
              <p:nvPr>
                <p:custDataLst>
                  <p:tags r:id="rId17"/>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grpSp>
        <p:cxnSp>
          <p:nvCxnSpPr>
            <p:cNvPr id="45" name="直接连接符 44"/>
            <p:cNvCxnSpPr/>
            <p:nvPr>
              <p:custDataLst>
                <p:tags r:id="rId18"/>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19"/>
              </p:custDataLst>
            </p:nvPr>
          </p:nvSpPr>
          <p:spPr>
            <a:xfrm>
              <a:off x="5434563" y="3438099"/>
              <a:ext cx="4935917" cy="526989"/>
            </a:xfrm>
            <a:prstGeom prst="rect">
              <a:avLst/>
            </a:prstGeom>
          </p:spPr>
          <p:txBody>
            <a:bodyPr wrap="square">
              <a:spAutoFit/>
            </a:bodyPr>
            <a:lstStyle/>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Introduction of T</a:t>
              </a:r>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raceroute </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 name="图片 1" descr="图片1"/>
          <p:cNvPicPr>
            <a:picLocks noChangeAspect="1"/>
          </p:cNvPicPr>
          <p:nvPr>
            <p:custDataLst>
              <p:tags r:id="rId20"/>
            </p:custDataLst>
          </p:nvPr>
        </p:nvPicPr>
        <p:blipFill>
          <a:blip r:embed="rId21"/>
          <a:srcRect r="-10356"/>
          <a:stretch>
            <a:fillRect/>
          </a:stretch>
        </p:blipFill>
        <p:spPr>
          <a:xfrm>
            <a:off x="127635" y="169545"/>
            <a:ext cx="2533650" cy="614680"/>
          </a:xfrm>
          <a:prstGeom prst="rect">
            <a:avLst/>
          </a:prstGeom>
        </p:spPr>
      </p:pic>
      <p:pic>
        <p:nvPicPr>
          <p:cNvPr id="3" name="图片 2"/>
          <p:cNvPicPr>
            <a:picLocks noChangeAspect="1"/>
          </p:cNvPicPr>
          <p:nvPr/>
        </p:nvPicPr>
        <p:blipFill>
          <a:blip r:embed="rId22"/>
          <a:stretch>
            <a:fillRect/>
          </a:stretch>
        </p:blipFill>
        <p:spPr>
          <a:xfrm>
            <a:off x="1852930" y="1577340"/>
            <a:ext cx="8001000" cy="1581150"/>
          </a:xfrm>
          <a:prstGeom prst="rect">
            <a:avLst/>
          </a:prstGeom>
        </p:spPr>
      </p:pic>
      <p:sp>
        <p:nvSpPr>
          <p:cNvPr id="6" name="矩形 5"/>
          <p:cNvSpPr/>
          <p:nvPr/>
        </p:nvSpPr>
        <p:spPr>
          <a:xfrm>
            <a:off x="2855595" y="2628900"/>
            <a:ext cx="5743575" cy="42672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2399030" y="4439285"/>
            <a:ext cx="8001000" cy="394335"/>
          </a:xfrm>
          <a:prstGeom prst="rect">
            <a:avLst/>
          </a:prstGeom>
          <a:noFill/>
        </p:spPr>
        <p:txBody>
          <a:bodyPr wrap="square" rtlCol="0">
            <a:noAutofit/>
          </a:bodyPr>
          <a:p>
            <a:pPr algn="ctr"/>
            <a:r>
              <a:rPr lang="en-US" altLang="zh-CN"/>
              <a:t>  </a:t>
            </a:r>
            <a:endParaRPr lang="en-US" altLang="zh-CN"/>
          </a:p>
        </p:txBody>
      </p:sp>
      <p:sp>
        <p:nvSpPr>
          <p:cNvPr id="8" name="文本框 7"/>
          <p:cNvSpPr txBox="1"/>
          <p:nvPr/>
        </p:nvSpPr>
        <p:spPr>
          <a:xfrm>
            <a:off x="1632585" y="3220720"/>
            <a:ext cx="4064000" cy="398780"/>
          </a:xfrm>
          <a:prstGeom prst="rect">
            <a:avLst/>
          </a:prstGeom>
          <a:noFill/>
        </p:spPr>
        <p:txBody>
          <a:bodyPr wrap="square" rtlCol="0">
            <a:spAutoFit/>
          </a:bodyPr>
          <a:p>
            <a:r>
              <a:rPr lang="en-US" altLang="zh-CN" sz="2000" b="1"/>
              <a:t>Function</a:t>
            </a:r>
            <a:r>
              <a:rPr lang="zh-CN" altLang="en-US" sz="2000" b="1"/>
              <a:t>：</a:t>
            </a:r>
            <a:endParaRPr lang="zh-CN" altLang="en-US" sz="2000" b="1"/>
          </a:p>
        </p:txBody>
      </p:sp>
      <p:sp>
        <p:nvSpPr>
          <p:cNvPr id="11" name="文本框 10"/>
          <p:cNvSpPr txBox="1"/>
          <p:nvPr/>
        </p:nvSpPr>
        <p:spPr>
          <a:xfrm>
            <a:off x="3313430" y="3681730"/>
            <a:ext cx="5575300" cy="999490"/>
          </a:xfrm>
          <a:prstGeom prst="rect">
            <a:avLst/>
          </a:prstGeom>
          <a:noFill/>
        </p:spPr>
        <p:txBody>
          <a:bodyPr wrap="square" rtlCol="0">
            <a:noAutofit/>
          </a:bodyPr>
          <a:p>
            <a:r>
              <a:rPr lang="en-US" altLang="zh-CN" b="1"/>
              <a:t>If we can’t reach to HostB</a:t>
            </a:r>
            <a:endParaRPr lang="en-US" altLang="zh-CN" b="1"/>
          </a:p>
          <a:p>
            <a:endParaRPr lang="en-US" altLang="zh-CN" b="1"/>
          </a:p>
          <a:p>
            <a:r>
              <a:rPr lang="en-US" altLang="zh-CN" b="1"/>
              <a:t>Traceroute can: </a:t>
            </a:r>
            <a:endParaRPr lang="en-US" altLang="zh-CN" b="1"/>
          </a:p>
          <a:p>
            <a:endParaRPr lang="en-US" altLang="zh-CN" b="1"/>
          </a:p>
        </p:txBody>
      </p:sp>
      <p:sp>
        <p:nvSpPr>
          <p:cNvPr id="13" name="文本框 12"/>
          <p:cNvSpPr txBox="1"/>
          <p:nvPr/>
        </p:nvSpPr>
        <p:spPr>
          <a:xfrm>
            <a:off x="5207635" y="4679950"/>
            <a:ext cx="5633720" cy="500380"/>
          </a:xfrm>
          <a:prstGeom prst="rect">
            <a:avLst/>
          </a:prstGeom>
          <a:noFill/>
        </p:spPr>
        <p:txBody>
          <a:bodyPr wrap="square" rtlCol="0">
            <a:noAutofit/>
          </a:bodyPr>
          <a:p>
            <a:r>
              <a:rPr lang="en-US" altLang="zh-CN" b="1">
                <a:solidFill>
                  <a:srgbClr val="FFFF00"/>
                </a:solidFill>
                <a:highlight>
                  <a:srgbClr val="FF0000"/>
                </a:highlight>
                <a:sym typeface="+mn-ea"/>
              </a:rPr>
              <a:t>Find out which device on the path is the problem</a:t>
            </a:r>
            <a:endParaRPr lang="en-US" altLang="zh-CN" b="1">
              <a:solidFill>
                <a:srgbClr val="FFFF00"/>
              </a:solidFill>
              <a:highlight>
                <a:srgbClr val="FF0000"/>
              </a:highlight>
              <a:sym typeface="+mn-ea"/>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4280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28553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custDataLst>
              <p:tags r:id="rId4"/>
            </p:custDataLst>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nvSpPr>
        <p:spPr>
          <a:xfrm>
            <a:off x="322350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Prepare</a:t>
            </a:r>
            <a:endParaRPr lang="en-US" altLang="zh-CN" sz="2000" dirty="0">
              <a:solidFill>
                <a:srgbClr val="000000"/>
              </a:solidFill>
              <a:ea typeface="思源黑体 CN Bold" panose="020B0800000000000000" pitchFamily="34" charset="-122"/>
              <a:cs typeface="+mj-cs"/>
            </a:endParaRPr>
          </a:p>
        </p:txBody>
      </p:sp>
      <p:sp>
        <p:nvSpPr>
          <p:cNvPr id="33" name="文本框 32"/>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traceroute</a:t>
            </a:r>
            <a:endParaRPr lang="en-US" altLang="zh-CN" sz="2000" dirty="0">
              <a:solidFill>
                <a:srgbClr val="FFFFFF"/>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sym typeface="+mn-ea"/>
              </a:rPr>
              <a:t>packet</a:t>
            </a:r>
            <a:endParaRPr lang="en-US" altLang="zh-CN" sz="2000" dirty="0">
              <a:solidFill>
                <a:srgbClr val="FFFFFF"/>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5"/>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grpSp>
        <p:nvGrpSpPr>
          <p:cNvPr id="43" name="组合 42"/>
          <p:cNvGrpSpPr/>
          <p:nvPr/>
        </p:nvGrpSpPr>
        <p:grpSpPr>
          <a:xfrm>
            <a:off x="909273" y="1084721"/>
            <a:ext cx="10203532" cy="398780"/>
            <a:chOff x="4940300" y="3438099"/>
            <a:chExt cx="13484028" cy="526989"/>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6"/>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sp>
            <p:nvSpPr>
              <p:cNvPr id="48" name="箭头: V 形 47"/>
              <p:cNvSpPr/>
              <p:nvPr>
                <p:custDataLst>
                  <p:tags r:id="rId17"/>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grpSp>
        <p:cxnSp>
          <p:nvCxnSpPr>
            <p:cNvPr id="45" name="直接连接符 44"/>
            <p:cNvCxnSpPr/>
            <p:nvPr>
              <p:custDataLst>
                <p:tags r:id="rId18"/>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19"/>
              </p:custDataLst>
            </p:nvPr>
          </p:nvSpPr>
          <p:spPr>
            <a:xfrm>
              <a:off x="5434837" y="3438099"/>
              <a:ext cx="3123340" cy="526989"/>
            </a:xfrm>
            <a:prstGeom prst="rect">
              <a:avLst/>
            </a:prstGeom>
          </p:spPr>
          <p:txBody>
            <a:bodyPr wrap="none">
              <a:spAutoFit/>
            </a:bodyPr>
            <a:lstStyle/>
            <a:p>
              <a:pPr algn="l"/>
              <a:r>
                <a:rPr lang="zh-CN" altLang="en-US"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Division of tasks</a:t>
              </a:r>
              <a:endParaRPr lang="zh-CN" altLang="en-US"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49" name="矩形 48"/>
          <p:cNvSpPr/>
          <p:nvPr>
            <p:custDataLst>
              <p:tags r:id="rId20"/>
            </p:custDataLst>
          </p:nvPr>
        </p:nvSpPr>
        <p:spPr>
          <a:xfrm>
            <a:off x="909269" y="1563150"/>
            <a:ext cx="10203536" cy="315047"/>
          </a:xfrm>
          <a:prstGeom prst="rect">
            <a:avLst/>
          </a:prstGeom>
          <a:noFill/>
          <a:ln w="3175">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0070C0"/>
              </a:buClr>
              <a:buFont typeface="Wingdings" panose="05000000000000000000" pitchFamily="2" charset="2"/>
              <a:buChar char="ü"/>
            </a:pPr>
            <a:r>
              <a:rPr lang="zh-CN" altLang="zh-CN" sz="1100" dirty="0">
                <a:solidFill>
                  <a:schemeClr val="dk1"/>
                </a:solidFill>
                <a:latin typeface="思源黑体 CN Medium" panose="020B0600000000000000" pitchFamily="34" charset="-122"/>
                <a:ea typeface="思源黑体 CN Medium" panose="020B0600000000000000" pitchFamily="34" charset="-122"/>
              </a:rPr>
              <a:t>关键点：</a:t>
            </a:r>
            <a:r>
              <a:rPr lang="zh-CN" altLang="en-US" sz="1100" dirty="0">
                <a:solidFill>
                  <a:schemeClr val="dk1"/>
                </a:solidFill>
                <a:latin typeface="思源黑体 CN Medium" panose="020B0600000000000000" pitchFamily="34" charset="-122"/>
                <a:ea typeface="思源黑体 CN Medium" panose="020B0600000000000000" pitchFamily="34" charset="-122"/>
              </a:rPr>
              <a:t>点击此处修改标题点击此处修改标题点击此处修改标题点击此处修改标题点击此处修改标题</a:t>
            </a:r>
            <a:endParaRPr lang="zh-CN" altLang="en-US" sz="1100" dirty="0">
              <a:solidFill>
                <a:schemeClr val="dk1"/>
              </a:solidFill>
              <a:latin typeface="思源黑体 CN Medium" panose="020B0600000000000000" pitchFamily="34" charset="-122"/>
              <a:ea typeface="思源黑体 CN Medium" panose="020B0600000000000000" pitchFamily="34" charset="-122"/>
            </a:endParaRPr>
          </a:p>
        </p:txBody>
      </p:sp>
      <p:sp>
        <p:nvSpPr>
          <p:cNvPr id="65" name="iconfont-11157-5276537"/>
          <p:cNvSpPr>
            <a:spLocks noChangeAspect="1"/>
          </p:cNvSpPr>
          <p:nvPr>
            <p:custDataLst>
              <p:tags r:id="rId21"/>
            </p:custDataLst>
          </p:nvPr>
        </p:nvSpPr>
        <p:spPr bwMode="auto">
          <a:xfrm>
            <a:off x="2370805" y="4483081"/>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
        <p:nvSpPr>
          <p:cNvPr id="66" name="矩形 65"/>
          <p:cNvSpPr/>
          <p:nvPr/>
        </p:nvSpPr>
        <p:spPr>
          <a:xfrm>
            <a:off x="2249805" y="4826635"/>
            <a:ext cx="3066415" cy="1449070"/>
          </a:xfrm>
          <a:prstGeom prst="rect">
            <a:avLst/>
          </a:prstGeom>
        </p:spPr>
        <p:txBody>
          <a:bodyPr wrap="square">
            <a:noAutofit/>
          </a:bodyPr>
          <a:lstStyle/>
          <a:p>
            <a:pPr>
              <a:lnSpc>
                <a:spcPct val="150000"/>
              </a:lnSpc>
            </a:pP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Wen Tianshu(</a:t>
            </a:r>
            <a:r>
              <a:rPr lang="en-US" altLang="zh-CN" sz="1600" b="1" i="1" dirty="0">
                <a:solidFill>
                  <a:srgbClr val="000000"/>
                </a:solidFill>
                <a:latin typeface="思源黑体 CN Medium" panose="020B0600000000000000" pitchFamily="34" charset="-122"/>
                <a:ea typeface="思源黑体 CN Medium" panose="020B0600000000000000" pitchFamily="34" charset="-122"/>
                <a:sym typeface="+mn-ea"/>
              </a:rPr>
              <a:t>presentor</a:t>
            </a: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400" dirty="0">
                <a:solidFill>
                  <a:srgbClr val="000000"/>
                </a:solidFill>
                <a:latin typeface="思源黑体 CN Medium" panose="020B0600000000000000" pitchFamily="34" charset="-122"/>
                <a:ea typeface="思源黑体 CN Medium" panose="020B0600000000000000" pitchFamily="34" charset="-122"/>
              </a:rPr>
              <a:t>send &amp; receive packet</a:t>
            </a:r>
            <a:endParaRPr lang="en-US" altLang="zh-CN"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en-US" altLang="zh-CN" sz="1400" dirty="0">
                <a:solidFill>
                  <a:srgbClr val="000000"/>
                </a:solidFill>
                <a:latin typeface="思源黑体 CN Medium" panose="020B0600000000000000" pitchFamily="34" charset="-122"/>
                <a:ea typeface="思源黑体 CN Medium" panose="020B0600000000000000" pitchFamily="34" charset="-122"/>
              </a:rPr>
              <a:t>Calculation of RTT</a:t>
            </a:r>
            <a:r>
              <a:rPr lang="zh-CN" altLang="en-US" sz="1400" dirty="0">
                <a:solidFill>
                  <a:srgbClr val="000000"/>
                </a:solidFill>
                <a:latin typeface="思源黑体 CN Medium" panose="020B0600000000000000" pitchFamily="34" charset="-122"/>
                <a:ea typeface="思源黑体 CN Medium" panose="020B0600000000000000" pitchFamily="34" charset="-122"/>
              </a:rPr>
              <a:t> </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200" b="1" i="1"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cxnSp>
        <p:nvCxnSpPr>
          <p:cNvPr id="67" name="直接连接符 66"/>
          <p:cNvCxnSpPr/>
          <p:nvPr>
            <p:custDataLst>
              <p:tags r:id="rId22"/>
            </p:custDataLst>
          </p:nvPr>
        </p:nvCxnSpPr>
        <p:spPr>
          <a:xfrm>
            <a:off x="2082515" y="6275108"/>
            <a:ext cx="7503022" cy="0"/>
          </a:xfrm>
          <a:prstGeom prst="line">
            <a:avLst/>
          </a:prstGeom>
          <a:ln>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6080125" y="4839970"/>
            <a:ext cx="3892550" cy="1143000"/>
          </a:xfrm>
          <a:prstGeom prst="rect">
            <a:avLst/>
          </a:prstGeom>
        </p:spPr>
        <p:txBody>
          <a:bodyPr wrap="square">
            <a:noAutofit/>
          </a:bodyPr>
          <a:lstStyle/>
          <a:p>
            <a:pPr>
              <a:lnSpc>
                <a:spcPct val="150000"/>
              </a:lnSpc>
            </a:pPr>
            <a:r>
              <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Chen Zijie</a:t>
            </a:r>
            <a:endPar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Functional testing with</a:t>
            </a:r>
            <a:r>
              <a:rPr lang="zh-CN" altLang="en-US" sz="1400" b="1" dirty="0">
                <a:solidFill>
                  <a:srgbClr val="000000"/>
                </a:solidFill>
                <a:latin typeface="思源黑体 CN Medium" panose="020B0600000000000000" pitchFamily="34" charset="-122"/>
                <a:ea typeface="思源黑体 CN Medium" panose="020B0600000000000000" pitchFamily="34" charset="-122"/>
              </a:rPr>
              <a:t> wireshark</a:t>
            </a:r>
            <a:endParaRPr lang="zh-CN" altLang="en-US" sz="1400" b="1"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Calculation of packet loss rate</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2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77" name="iconfont-11157-5276537"/>
          <p:cNvSpPr>
            <a:spLocks noChangeAspect="1"/>
          </p:cNvSpPr>
          <p:nvPr>
            <p:custDataLst>
              <p:tags r:id="rId23"/>
            </p:custDataLst>
          </p:nvPr>
        </p:nvSpPr>
        <p:spPr bwMode="auto">
          <a:xfrm>
            <a:off x="6187790" y="4512628"/>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pic>
        <p:nvPicPr>
          <p:cNvPr id="2" name="图片 1" descr="图片1"/>
          <p:cNvPicPr>
            <a:picLocks noChangeAspect="1"/>
          </p:cNvPicPr>
          <p:nvPr>
            <p:custDataLst>
              <p:tags r:id="rId24"/>
            </p:custDataLst>
          </p:nvPr>
        </p:nvPicPr>
        <p:blipFill>
          <a:blip r:embed="rId25"/>
          <a:srcRect r="-10356"/>
          <a:stretch>
            <a:fillRect/>
          </a:stretch>
        </p:blipFill>
        <p:spPr>
          <a:xfrm>
            <a:off x="127635" y="169545"/>
            <a:ext cx="2533650" cy="614680"/>
          </a:xfrm>
          <a:prstGeom prst="rect">
            <a:avLst/>
          </a:prstGeom>
        </p:spPr>
      </p:pic>
      <p:sp>
        <p:nvSpPr>
          <p:cNvPr id="3" name="iconfont-11157-5276537"/>
          <p:cNvSpPr>
            <a:spLocks noChangeAspect="1"/>
          </p:cNvSpPr>
          <p:nvPr>
            <p:custDataLst>
              <p:tags r:id="rId26"/>
            </p:custDataLst>
          </p:nvPr>
        </p:nvSpPr>
        <p:spPr bwMode="auto">
          <a:xfrm>
            <a:off x="665830" y="2125961"/>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
        <p:nvSpPr>
          <p:cNvPr id="4" name="矩形 3"/>
          <p:cNvSpPr/>
          <p:nvPr/>
        </p:nvSpPr>
        <p:spPr>
          <a:xfrm>
            <a:off x="208915" y="2437130"/>
            <a:ext cx="4165600" cy="1699895"/>
          </a:xfrm>
          <a:prstGeom prst="rect">
            <a:avLst/>
          </a:prstGeom>
        </p:spPr>
        <p:txBody>
          <a:bodyPr wrap="square">
            <a:noAutofit/>
          </a:bodyPr>
          <a:p>
            <a:pPr>
              <a:lnSpc>
                <a:spcPct val="150000"/>
              </a:lnSpc>
            </a:pPr>
            <a:r>
              <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   Huang Hao</a:t>
            </a:r>
            <a:endPar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Getting through the code framework</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sz="1400" b="1" dirty="0">
                <a:solidFill>
                  <a:schemeClr val="tx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Multi-threaded </a:t>
            </a:r>
            <a:r>
              <a:rPr lang="en-US" altLang="zh-CN" sz="1400" dirty="0">
                <a:solidFill>
                  <a:srgbClr val="000000"/>
                </a:solidFill>
                <a:latin typeface="思源黑体 CN Medium" panose="020B0600000000000000" pitchFamily="34" charset="-122"/>
                <a:ea typeface="思源黑体 CN Medium" panose="020B0600000000000000" pitchFamily="34" charset="-122"/>
              </a:rPr>
              <a:t>&amp; RTT </a:t>
            </a:r>
            <a:r>
              <a:rPr lang="zh-CN" altLang="en-US" sz="1400" dirty="0">
                <a:solidFill>
                  <a:srgbClr val="000000"/>
                </a:solidFill>
                <a:latin typeface="思源黑体 CN Medium" panose="020B0600000000000000" pitchFamily="34" charset="-122"/>
                <a:ea typeface="思源黑体 CN Medium" panose="020B0600000000000000" pitchFamily="34" charset="-122"/>
              </a:rPr>
              <a:t>visualization</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en-US" altLang="zh-CN" sz="1400" dirty="0">
                <a:solidFill>
                  <a:srgbClr val="000000"/>
                </a:solidFill>
                <a:latin typeface="思源黑体 CN Medium" panose="020B0600000000000000" pitchFamily="34" charset="-122"/>
                <a:ea typeface="思源黑体 CN Medium" panose="020B0600000000000000" pitchFamily="34" charset="-122"/>
              </a:rPr>
              <a:t>Logs store by json/csv</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en-US" altLang="zh-CN" sz="1400" dirty="0">
                <a:solidFill>
                  <a:srgbClr val="000000"/>
                </a:solidFill>
                <a:latin typeface="思源黑体 CN Medium" panose="020B0600000000000000" pitchFamily="34" charset="-122"/>
                <a:ea typeface="思源黑体 CN Medium" panose="020B0600000000000000" pitchFamily="34" charset="-122"/>
                <a:sym typeface="+mn-ea"/>
              </a:rPr>
              <a:t>Windows &amp; Linux testing</a:t>
            </a:r>
            <a:endParaRPr lang="en-US" altLang="zh-CN" sz="1400" dirty="0">
              <a:solidFill>
                <a:srgbClr val="000000"/>
              </a:solidFill>
              <a:latin typeface="思源黑体 CN Medium" panose="020B0600000000000000" pitchFamily="34" charset="-122"/>
              <a:ea typeface="思源黑体 CN Medium" panose="020B0600000000000000" pitchFamily="34" charset="-122"/>
              <a:sym typeface="+mn-ea"/>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p:txBody>
      </p:sp>
      <p:cxnSp>
        <p:nvCxnSpPr>
          <p:cNvPr id="5" name="直接连接符 4"/>
          <p:cNvCxnSpPr/>
          <p:nvPr>
            <p:custDataLst>
              <p:tags r:id="rId27"/>
            </p:custDataLst>
          </p:nvPr>
        </p:nvCxnSpPr>
        <p:spPr>
          <a:xfrm>
            <a:off x="646780" y="4194213"/>
            <a:ext cx="10548620" cy="2540"/>
          </a:xfrm>
          <a:prstGeom prst="line">
            <a:avLst/>
          </a:prstGeom>
          <a:ln>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75150" y="2482850"/>
            <a:ext cx="3148330" cy="1438910"/>
          </a:xfrm>
          <a:prstGeom prst="rect">
            <a:avLst/>
          </a:prstGeom>
        </p:spPr>
        <p:txBody>
          <a:bodyPr wrap="square">
            <a:noAutofit/>
          </a:bodyPr>
          <a:p>
            <a:pPr>
              <a:lnSpc>
                <a:spcPct val="150000"/>
              </a:lnSpc>
            </a:pP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Meng Yu</a:t>
            </a:r>
            <a:endPar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Checksum calculation </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ICMP </a:t>
            </a:r>
            <a:r>
              <a:rPr lang="en-US" altLang="zh-CN" sz="1400" dirty="0">
                <a:solidFill>
                  <a:srgbClr val="000000"/>
                </a:solidFill>
                <a:latin typeface="思源黑体 CN Medium" panose="020B0600000000000000" pitchFamily="34" charset="-122"/>
                <a:ea typeface="思源黑体 CN Medium" panose="020B0600000000000000" pitchFamily="34" charset="-122"/>
              </a:rPr>
              <a:t>&amp; UDP </a:t>
            </a:r>
            <a:r>
              <a:rPr lang="zh-CN" altLang="en-US" sz="1400" dirty="0">
                <a:solidFill>
                  <a:srgbClr val="000000"/>
                </a:solidFill>
                <a:latin typeface="思源黑体 CN Medium" panose="020B0600000000000000" pitchFamily="34" charset="-122"/>
                <a:ea typeface="思源黑体 CN Medium" panose="020B0600000000000000" pitchFamily="34" charset="-122"/>
              </a:rPr>
              <a:t>packet management</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Customize user input</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p:txBody>
      </p:sp>
      <p:sp>
        <p:nvSpPr>
          <p:cNvPr id="7" name="iconfont-11157-5276537"/>
          <p:cNvSpPr>
            <a:spLocks noChangeAspect="1"/>
          </p:cNvSpPr>
          <p:nvPr>
            <p:custDataLst>
              <p:tags r:id="rId28"/>
            </p:custDataLst>
          </p:nvPr>
        </p:nvSpPr>
        <p:spPr bwMode="auto">
          <a:xfrm>
            <a:off x="4482815" y="2155508"/>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
        <p:nvSpPr>
          <p:cNvPr id="8" name="矩形 7"/>
          <p:cNvSpPr/>
          <p:nvPr/>
        </p:nvSpPr>
        <p:spPr>
          <a:xfrm>
            <a:off x="7700645" y="2462530"/>
            <a:ext cx="3561080" cy="1616075"/>
          </a:xfrm>
          <a:prstGeom prst="rect">
            <a:avLst/>
          </a:prstGeom>
        </p:spPr>
        <p:txBody>
          <a:bodyPr wrap="square">
            <a:noAutofit/>
          </a:bodyPr>
          <a:p>
            <a:pPr>
              <a:lnSpc>
                <a:spcPct val="150000"/>
              </a:lnSpc>
            </a:pP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Zhou Yitong</a:t>
            </a:r>
            <a:endPar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B</a:t>
            </a:r>
            <a:r>
              <a:rPr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eautify output </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en-US" sz="1400" dirty="0">
                <a:solidFill>
                  <a:srgbClr val="000000"/>
                </a:solidFill>
                <a:latin typeface="思源黑体 CN Medium" panose="020B0600000000000000" pitchFamily="34" charset="-122"/>
                <a:ea typeface="思源黑体 CN Medium" panose="020B0600000000000000" pitchFamily="34" charset="-122"/>
              </a:rPr>
              <a:t>Traceroute process design</a:t>
            </a:r>
            <a:endParaRPr 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en-US" altLang="zh-CN" sz="1400" dirty="0">
                <a:solidFill>
                  <a:srgbClr val="000000"/>
                </a:solidFill>
                <a:latin typeface="思源黑体 CN Medium" panose="020B0600000000000000" pitchFamily="34" charset="-122"/>
                <a:ea typeface="思源黑体 CN Medium" panose="020B0600000000000000" pitchFamily="34" charset="-122"/>
              </a:rPr>
              <a:t>Windows testing</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p:txBody>
      </p:sp>
      <p:sp>
        <p:nvSpPr>
          <p:cNvPr id="9" name="iconfont-11157-5276537"/>
          <p:cNvSpPr>
            <a:spLocks noChangeAspect="1"/>
          </p:cNvSpPr>
          <p:nvPr>
            <p:custDataLst>
              <p:tags r:id="rId29"/>
            </p:custDataLst>
          </p:nvPr>
        </p:nvSpPr>
        <p:spPr bwMode="auto">
          <a:xfrm>
            <a:off x="8001985" y="2125028"/>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ppt_x"/>
                                          </p:val>
                                        </p:tav>
                                        <p:tav tm="100000">
                                          <p:val>
                                            <p:strVal val="#ppt_x"/>
                                          </p:val>
                                        </p:tav>
                                      </p:tavLst>
                                    </p:anim>
                                    <p:anim calcmode="lin" valueType="num">
                                      <p:cBhvr additive="base">
                                        <p:cTn id="12" dur="5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fill="hold"/>
                                        <p:tgtEl>
                                          <p:spTgt spid="65"/>
                                        </p:tgtEl>
                                        <p:attrNameLst>
                                          <p:attrName>ppt_x</p:attrName>
                                        </p:attrNameLst>
                                      </p:cBhvr>
                                      <p:tavLst>
                                        <p:tav tm="0">
                                          <p:val>
                                            <p:strVal val="#ppt_x"/>
                                          </p:val>
                                        </p:tav>
                                        <p:tav tm="100000">
                                          <p:val>
                                            <p:strVal val="#ppt_x"/>
                                          </p:val>
                                        </p:tav>
                                      </p:tavLst>
                                    </p:anim>
                                    <p:anim calcmode="lin" valueType="num">
                                      <p:cBhvr additive="base">
                                        <p:cTn id="16" dur="500" fill="hold"/>
                                        <p:tgtEl>
                                          <p:spTgt spid="6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ppt_x"/>
                                          </p:val>
                                        </p:tav>
                                        <p:tav tm="100000">
                                          <p:val>
                                            <p:strVal val="#ppt_x"/>
                                          </p:val>
                                        </p:tav>
                                      </p:tavLst>
                                    </p:anim>
                                    <p:anim calcmode="lin" valueType="num">
                                      <p:cBhvr additive="base">
                                        <p:cTn id="20" dur="500" fill="hold"/>
                                        <p:tgtEl>
                                          <p:spTgt spid="6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500" fill="hold"/>
                                        <p:tgtEl>
                                          <p:spTgt spid="67"/>
                                        </p:tgtEl>
                                        <p:attrNameLst>
                                          <p:attrName>ppt_x</p:attrName>
                                        </p:attrNameLst>
                                      </p:cBhvr>
                                      <p:tavLst>
                                        <p:tav tm="0">
                                          <p:val>
                                            <p:strVal val="#ppt_x"/>
                                          </p:val>
                                        </p:tav>
                                        <p:tav tm="100000">
                                          <p:val>
                                            <p:strVal val="#ppt_x"/>
                                          </p:val>
                                        </p:tav>
                                      </p:tavLst>
                                    </p:anim>
                                    <p:anim calcmode="lin" valueType="num">
                                      <p:cBhvr additive="base">
                                        <p:cTn id="24" dur="500" fill="hold"/>
                                        <p:tgtEl>
                                          <p:spTgt spid="6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additive="base">
                                        <p:cTn id="27" dur="500" fill="hold"/>
                                        <p:tgtEl>
                                          <p:spTgt spid="76"/>
                                        </p:tgtEl>
                                        <p:attrNameLst>
                                          <p:attrName>ppt_x</p:attrName>
                                        </p:attrNameLst>
                                      </p:cBhvr>
                                      <p:tavLst>
                                        <p:tav tm="0">
                                          <p:val>
                                            <p:strVal val="#ppt_x"/>
                                          </p:val>
                                        </p:tav>
                                        <p:tav tm="100000">
                                          <p:val>
                                            <p:strVal val="#ppt_x"/>
                                          </p:val>
                                        </p:tav>
                                      </p:tavLst>
                                    </p:anim>
                                    <p:anim calcmode="lin" valueType="num">
                                      <p:cBhvr additive="base">
                                        <p:cTn id="28" dur="500" fill="hold"/>
                                        <p:tgtEl>
                                          <p:spTgt spid="7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additive="base">
                                        <p:cTn id="31" dur="500" fill="hold"/>
                                        <p:tgtEl>
                                          <p:spTgt spid="77"/>
                                        </p:tgtEl>
                                        <p:attrNameLst>
                                          <p:attrName>ppt_x</p:attrName>
                                        </p:attrNameLst>
                                      </p:cBhvr>
                                      <p:tavLst>
                                        <p:tav tm="0">
                                          <p:val>
                                            <p:strVal val="#ppt_x"/>
                                          </p:val>
                                        </p:tav>
                                        <p:tav tm="100000">
                                          <p:val>
                                            <p:strVal val="#ppt_x"/>
                                          </p:val>
                                        </p:tav>
                                      </p:tavLst>
                                    </p:anim>
                                    <p:anim calcmode="lin" valueType="num">
                                      <p:cBhvr additive="base">
                                        <p:cTn id="32" dur="500" fill="hold"/>
                                        <p:tgtEl>
                                          <p:spTgt spid="7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ppt_x"/>
                                          </p:val>
                                        </p:tav>
                                        <p:tav tm="100000">
                                          <p:val>
                                            <p:strVal val="#ppt_x"/>
                                          </p:val>
                                        </p:tav>
                                      </p:tavLst>
                                    </p:anim>
                                    <p:anim calcmode="lin" valueType="num">
                                      <p:cBhvr additive="base">
                                        <p:cTn id="48" dur="500" fill="hold"/>
                                        <p:tgtEl>
                                          <p:spTgt spid="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66" grpId="0"/>
      <p:bldP spid="76" grpId="0"/>
      <p:bldP spid="4" grpId="0"/>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283075" cy="1568450"/>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Traceroute </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process</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02</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3" name="矩形 102"/>
          <p:cNvSpPr/>
          <p:nvPr>
            <p:custDataLst>
              <p:tags r:id="rId2"/>
            </p:custDataLst>
          </p:nvPr>
        </p:nvSpPr>
        <p:spPr>
          <a:xfrm>
            <a:off x="-25400" y="-5715"/>
            <a:ext cx="12252325" cy="100647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90" name="矩形: 圆角 89"/>
          <p:cNvSpPr/>
          <p:nvPr>
            <p:custDataLst>
              <p:tags r:id="rId3"/>
            </p:custDataLst>
          </p:nvPr>
        </p:nvSpPr>
        <p:spPr>
          <a:xfrm>
            <a:off x="47095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91" name="图形 90" descr="铅笔"/>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3452" y="348131"/>
            <a:ext cx="307332" cy="307332"/>
          </a:xfrm>
          <a:prstGeom prst="rect">
            <a:avLst/>
          </a:prstGeom>
        </p:spPr>
      </p:pic>
      <p:pic>
        <p:nvPicPr>
          <p:cNvPr id="92" name="图形 91" descr="烧瓶"/>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93" name="图形 92"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94" name="图形 93"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95" name="图形 94"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96" name="文本框 95"/>
          <p:cNvSpPr txBox="1"/>
          <p:nvPr>
            <p:custDataLst>
              <p:tags r:id="rId15"/>
            </p:custDataLst>
          </p:nvPr>
        </p:nvSpPr>
        <p:spPr>
          <a:xfrm>
            <a:off x="3223260" y="302895"/>
            <a:ext cx="1526540"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7" name="文本框 96"/>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traceroute</a:t>
            </a:r>
            <a:endParaRPr lang="en-US" altLang="zh-CN" sz="2000" dirty="0">
              <a:solidFill>
                <a:srgbClr val="000000"/>
              </a:solidFill>
              <a:ea typeface="思源黑体 CN Bold" panose="020B0800000000000000" pitchFamily="34" charset="-122"/>
              <a:cs typeface="+mj-cs"/>
            </a:endParaRPr>
          </a:p>
        </p:txBody>
      </p:sp>
      <p:sp>
        <p:nvSpPr>
          <p:cNvPr id="98" name="文本框 97"/>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packet</a:t>
            </a:r>
            <a:endParaRPr lang="en-US" altLang="zh-CN" sz="2000" dirty="0">
              <a:solidFill>
                <a:srgbClr val="FFFFFF"/>
              </a:solidFill>
              <a:ea typeface="思源黑体 CN Bold" panose="020B0800000000000000" pitchFamily="34" charset="-122"/>
              <a:cs typeface="+mj-cs"/>
            </a:endParaRPr>
          </a:p>
        </p:txBody>
      </p:sp>
      <p:sp>
        <p:nvSpPr>
          <p:cNvPr id="99" name="文本框 98"/>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100" name="文本框 99"/>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101" name="箭头: V 形 100"/>
          <p:cNvSpPr/>
          <p:nvPr>
            <p:custDataLst>
              <p:tags r:id="rId16"/>
            </p:custDataLst>
          </p:nvPr>
        </p:nvSpPr>
        <p:spPr>
          <a:xfrm rot="5400000">
            <a:off x="5427894"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7"/>
            </p:custDataLst>
          </p:nvPr>
        </p:nvPicPr>
        <p:blipFill>
          <a:blip r:embed="rId18"/>
          <a:srcRect r="-10356"/>
          <a:stretch>
            <a:fillRect/>
          </a:stretch>
        </p:blipFill>
        <p:spPr>
          <a:xfrm>
            <a:off x="127635" y="169545"/>
            <a:ext cx="2533650" cy="614680"/>
          </a:xfrm>
          <a:prstGeom prst="rect">
            <a:avLst/>
          </a:prstGeom>
        </p:spPr>
      </p:pic>
      <p:grpSp>
        <p:nvGrpSpPr>
          <p:cNvPr id="5" name="组合 4"/>
          <p:cNvGrpSpPr/>
          <p:nvPr/>
        </p:nvGrpSpPr>
        <p:grpSpPr>
          <a:xfrm>
            <a:off x="619582" y="1142946"/>
            <a:ext cx="10203536" cy="423985"/>
            <a:chOff x="4940300" y="3538797"/>
            <a:chExt cx="10203536" cy="423985"/>
          </a:xfrm>
        </p:grpSpPr>
        <p:grpSp>
          <p:nvGrpSpPr>
            <p:cNvPr id="14" name="组合 13"/>
            <p:cNvGrpSpPr/>
            <p:nvPr/>
          </p:nvGrpSpPr>
          <p:grpSpPr>
            <a:xfrm>
              <a:off x="4940300" y="3581780"/>
              <a:ext cx="361950" cy="254002"/>
              <a:chOff x="4940300" y="3428999"/>
              <a:chExt cx="457202" cy="254002"/>
            </a:xfrm>
          </p:grpSpPr>
          <p:sp>
            <p:nvSpPr>
              <p:cNvPr id="15" name="箭头: V 形 24"/>
              <p:cNvSpPr/>
              <p:nvPr>
                <p:custDataLst>
                  <p:tags r:id="rId19"/>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16" name="箭头: V 形 25"/>
              <p:cNvSpPr/>
              <p:nvPr>
                <p:custDataLst>
                  <p:tags r:id="rId20"/>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17" name="直接连接符 16"/>
            <p:cNvCxnSpPr/>
            <p:nvPr>
              <p:custDataLst>
                <p:tags r:id="rId21"/>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8" name="矩形 17"/>
            <p:cNvSpPr/>
            <p:nvPr>
              <p:custDataLst>
                <p:tags r:id="rId22"/>
              </p:custDataLst>
            </p:nvPr>
          </p:nvSpPr>
          <p:spPr>
            <a:xfrm>
              <a:off x="5302250" y="3538797"/>
              <a:ext cx="2263140" cy="368300"/>
            </a:xfrm>
            <a:prstGeom prst="rect">
              <a:avLst/>
            </a:prstGeom>
          </p:spPr>
          <p:txBody>
            <a:bodyPr wrap="none">
              <a:spAutoFit/>
            </a:bodyPr>
            <a:p>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Traceroute Process</a:t>
              </a:r>
              <a:endParaRPr lang="zh-CN" altLang="en-US"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19" name="图片 18"/>
          <p:cNvPicPr>
            <a:picLocks noChangeAspect="1"/>
          </p:cNvPicPr>
          <p:nvPr/>
        </p:nvPicPr>
        <p:blipFill>
          <a:blip r:embed="rId23"/>
          <a:stretch>
            <a:fillRect/>
          </a:stretch>
        </p:blipFill>
        <p:spPr>
          <a:xfrm>
            <a:off x="2660650" y="4909185"/>
            <a:ext cx="7232650" cy="1417320"/>
          </a:xfrm>
          <a:prstGeom prst="rect">
            <a:avLst/>
          </a:prstGeom>
        </p:spPr>
      </p:pic>
      <p:sp>
        <p:nvSpPr>
          <p:cNvPr id="74" name="圆角矩形 73"/>
          <p:cNvSpPr/>
          <p:nvPr/>
        </p:nvSpPr>
        <p:spPr>
          <a:xfrm>
            <a:off x="4447540" y="2272030"/>
            <a:ext cx="972820" cy="518160"/>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6" name="圆角矩形 75"/>
          <p:cNvSpPr/>
          <p:nvPr/>
        </p:nvSpPr>
        <p:spPr>
          <a:xfrm>
            <a:off x="6365240" y="1816735"/>
            <a:ext cx="1675765"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7" name="圆角矩形 76"/>
          <p:cNvSpPr/>
          <p:nvPr/>
        </p:nvSpPr>
        <p:spPr>
          <a:xfrm>
            <a:off x="6364605" y="2750820"/>
            <a:ext cx="170561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8" name="圆角矩形 77"/>
          <p:cNvSpPr/>
          <p:nvPr/>
        </p:nvSpPr>
        <p:spPr>
          <a:xfrm>
            <a:off x="164465" y="2440940"/>
            <a:ext cx="2983865" cy="71755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9" name="文本框 78"/>
          <p:cNvSpPr txBox="1"/>
          <p:nvPr/>
        </p:nvSpPr>
        <p:spPr>
          <a:xfrm>
            <a:off x="4433570" y="2329815"/>
            <a:ext cx="1096010" cy="398780"/>
          </a:xfrm>
          <a:prstGeom prst="rect">
            <a:avLst/>
          </a:prstGeom>
          <a:noFill/>
        </p:spPr>
        <p:txBody>
          <a:bodyPr wrap="square" rtlCol="0">
            <a:spAutoFit/>
          </a:bodyPr>
          <a:p>
            <a:r>
              <a:rPr lang="en-US" altLang="zh-CN" sz="2000" b="1"/>
              <a:t>Tracert</a:t>
            </a:r>
            <a:endParaRPr lang="en-US" altLang="zh-CN" sz="2000" b="1"/>
          </a:p>
        </p:txBody>
      </p:sp>
      <p:sp>
        <p:nvSpPr>
          <p:cNvPr id="81" name="圆角矩形 80"/>
          <p:cNvSpPr/>
          <p:nvPr/>
        </p:nvSpPr>
        <p:spPr>
          <a:xfrm>
            <a:off x="127635" y="1592580"/>
            <a:ext cx="3020695" cy="71755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2" name="文本框 81"/>
          <p:cNvSpPr txBox="1"/>
          <p:nvPr/>
        </p:nvSpPr>
        <p:spPr>
          <a:xfrm>
            <a:off x="6364605" y="1903730"/>
            <a:ext cx="1801495" cy="368300"/>
          </a:xfrm>
          <a:prstGeom prst="rect">
            <a:avLst/>
          </a:prstGeom>
          <a:noFill/>
        </p:spPr>
        <p:txBody>
          <a:bodyPr wrap="square" rtlCol="0">
            <a:spAutoFit/>
          </a:bodyPr>
          <a:p>
            <a:r>
              <a:rPr lang="en-US" altLang="zh-CN" b="1"/>
              <a:t>send packet</a:t>
            </a:r>
            <a:endParaRPr lang="en-US" altLang="zh-CN" b="1"/>
          </a:p>
        </p:txBody>
      </p:sp>
      <p:sp>
        <p:nvSpPr>
          <p:cNvPr id="83" name="文本框 82"/>
          <p:cNvSpPr txBox="1"/>
          <p:nvPr/>
        </p:nvSpPr>
        <p:spPr>
          <a:xfrm>
            <a:off x="6365240" y="2814955"/>
            <a:ext cx="1949450" cy="368300"/>
          </a:xfrm>
          <a:prstGeom prst="rect">
            <a:avLst/>
          </a:prstGeom>
          <a:noFill/>
        </p:spPr>
        <p:txBody>
          <a:bodyPr wrap="square" rtlCol="0">
            <a:spAutoFit/>
          </a:bodyPr>
          <a:p>
            <a:r>
              <a:rPr lang="en-US" altLang="zh-CN" b="1"/>
              <a:t>receive packet</a:t>
            </a:r>
            <a:endParaRPr lang="en-US" altLang="zh-CN" b="1"/>
          </a:p>
        </p:txBody>
      </p:sp>
      <p:sp>
        <p:nvSpPr>
          <p:cNvPr id="84" name="文本框 83"/>
          <p:cNvSpPr txBox="1"/>
          <p:nvPr/>
        </p:nvSpPr>
        <p:spPr>
          <a:xfrm>
            <a:off x="203200" y="1734820"/>
            <a:ext cx="2926080" cy="368300"/>
          </a:xfrm>
          <a:prstGeom prst="rect">
            <a:avLst/>
          </a:prstGeom>
          <a:noFill/>
          <a:ln>
            <a:solidFill>
              <a:schemeClr val="accent1">
                <a:lumMod val="40000"/>
                <a:lumOff val="60000"/>
              </a:schemeClr>
            </a:solidFill>
          </a:ln>
        </p:spPr>
        <p:txBody>
          <a:bodyPr wrap="square" rtlCol="0">
            <a:spAutoFit/>
          </a:bodyPr>
          <a:p>
            <a:r>
              <a:rPr lang="en-US" altLang="zh-CN" b="1"/>
              <a:t>Tracert </a:t>
            </a:r>
            <a:r>
              <a:rPr lang="zh-CN" altLang="en-US" b="1"/>
              <a:t>multiple</a:t>
            </a:r>
            <a:r>
              <a:rPr lang="en-US" altLang="zh-CN" b="1"/>
              <a:t> TTL</a:t>
            </a:r>
            <a:endParaRPr lang="en-US" altLang="zh-CN" b="1"/>
          </a:p>
        </p:txBody>
      </p:sp>
      <p:sp>
        <p:nvSpPr>
          <p:cNvPr id="85" name="文本框 84"/>
          <p:cNvSpPr txBox="1"/>
          <p:nvPr/>
        </p:nvSpPr>
        <p:spPr>
          <a:xfrm>
            <a:off x="69215" y="2615565"/>
            <a:ext cx="3606165" cy="368300"/>
          </a:xfrm>
          <a:prstGeom prst="rect">
            <a:avLst/>
          </a:prstGeom>
          <a:noFill/>
        </p:spPr>
        <p:txBody>
          <a:bodyPr wrap="square" rtlCol="0">
            <a:spAutoFit/>
          </a:bodyPr>
          <a:p>
            <a:r>
              <a:rPr lang="en-US" altLang="zh-CN" b="1"/>
              <a:t>Animate (Real-time plotting)</a:t>
            </a:r>
            <a:endParaRPr lang="en-US" altLang="zh-CN" b="1"/>
          </a:p>
        </p:txBody>
      </p:sp>
      <p:sp>
        <p:nvSpPr>
          <p:cNvPr id="86" name="右大括号 85"/>
          <p:cNvSpPr/>
          <p:nvPr/>
        </p:nvSpPr>
        <p:spPr>
          <a:xfrm>
            <a:off x="3129915" y="2022475"/>
            <a:ext cx="373380" cy="10299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87" name="文本框 86"/>
          <p:cNvSpPr txBox="1"/>
          <p:nvPr/>
        </p:nvSpPr>
        <p:spPr>
          <a:xfrm>
            <a:off x="3513455" y="2310130"/>
            <a:ext cx="1161415" cy="368300"/>
          </a:xfrm>
          <a:prstGeom prst="rect">
            <a:avLst/>
          </a:prstGeom>
          <a:noFill/>
        </p:spPr>
        <p:txBody>
          <a:bodyPr wrap="square" rtlCol="0">
            <a:spAutoFit/>
          </a:bodyPr>
          <a:p>
            <a:r>
              <a:rPr lang="en-US" altLang="zh-CN"/>
              <a:t>------</a:t>
            </a:r>
            <a:endParaRPr lang="en-US" altLang="zh-CN"/>
          </a:p>
        </p:txBody>
      </p:sp>
      <p:sp>
        <p:nvSpPr>
          <p:cNvPr id="88" name="左大括号 87"/>
          <p:cNvSpPr/>
          <p:nvPr/>
        </p:nvSpPr>
        <p:spPr>
          <a:xfrm>
            <a:off x="5961380" y="1903730"/>
            <a:ext cx="474345" cy="1236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89" name="文本框 88"/>
          <p:cNvSpPr txBox="1"/>
          <p:nvPr/>
        </p:nvSpPr>
        <p:spPr>
          <a:xfrm>
            <a:off x="3337560" y="2022475"/>
            <a:ext cx="1191895" cy="36830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23" name="文本框 22"/>
          <p:cNvSpPr txBox="1"/>
          <p:nvPr/>
        </p:nvSpPr>
        <p:spPr>
          <a:xfrm>
            <a:off x="3337560" y="2684145"/>
            <a:ext cx="1285875" cy="36830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27" name="左大括号 26"/>
          <p:cNvSpPr/>
          <p:nvPr/>
        </p:nvSpPr>
        <p:spPr>
          <a:xfrm>
            <a:off x="8063230" y="1697990"/>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8" name="文本框 27"/>
          <p:cNvSpPr txBox="1"/>
          <p:nvPr/>
        </p:nvSpPr>
        <p:spPr>
          <a:xfrm>
            <a:off x="5408295" y="2315845"/>
            <a:ext cx="566420" cy="368300"/>
          </a:xfrm>
          <a:prstGeom prst="rect">
            <a:avLst/>
          </a:prstGeom>
          <a:noFill/>
        </p:spPr>
        <p:txBody>
          <a:bodyPr wrap="square" rtlCol="0">
            <a:spAutoFit/>
          </a:bodyPr>
          <a:p>
            <a:r>
              <a:rPr lang="en-US" altLang="zh-CN"/>
              <a:t>---</a:t>
            </a:r>
            <a:endParaRPr lang="en-US" altLang="zh-CN"/>
          </a:p>
        </p:txBody>
      </p:sp>
      <p:sp>
        <p:nvSpPr>
          <p:cNvPr id="29" name="文本框 28"/>
          <p:cNvSpPr txBox="1"/>
          <p:nvPr/>
        </p:nvSpPr>
        <p:spPr>
          <a:xfrm>
            <a:off x="8314690" y="2174240"/>
            <a:ext cx="1641475" cy="368300"/>
          </a:xfrm>
          <a:prstGeom prst="rect">
            <a:avLst/>
          </a:prstGeom>
          <a:noFill/>
        </p:spPr>
        <p:txBody>
          <a:bodyPr wrap="square" rtlCol="0">
            <a:spAutoFit/>
          </a:bodyPr>
          <a:p>
            <a:r>
              <a:rPr lang="en-US" altLang="zh-CN"/>
              <a:t>create packet</a:t>
            </a:r>
            <a:endParaRPr lang="en-US" altLang="zh-CN"/>
          </a:p>
        </p:txBody>
      </p:sp>
      <p:sp>
        <p:nvSpPr>
          <p:cNvPr id="30" name="左大括号 29"/>
          <p:cNvSpPr/>
          <p:nvPr/>
        </p:nvSpPr>
        <p:spPr>
          <a:xfrm>
            <a:off x="9893300" y="2021205"/>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1" name="文本框 30"/>
          <p:cNvSpPr txBox="1"/>
          <p:nvPr/>
        </p:nvSpPr>
        <p:spPr>
          <a:xfrm>
            <a:off x="10095865" y="1941830"/>
            <a:ext cx="788670" cy="368300"/>
          </a:xfrm>
          <a:prstGeom prst="rect">
            <a:avLst/>
          </a:prstGeom>
          <a:noFill/>
        </p:spPr>
        <p:txBody>
          <a:bodyPr wrap="square" rtlCol="0">
            <a:spAutoFit/>
          </a:bodyPr>
          <a:p>
            <a:r>
              <a:rPr lang="en-US" altLang="zh-CN"/>
              <a:t>ICMP</a:t>
            </a:r>
            <a:endParaRPr lang="en-US" altLang="zh-CN"/>
          </a:p>
        </p:txBody>
      </p:sp>
      <p:sp>
        <p:nvSpPr>
          <p:cNvPr id="32" name="文本框 31"/>
          <p:cNvSpPr txBox="1"/>
          <p:nvPr/>
        </p:nvSpPr>
        <p:spPr>
          <a:xfrm>
            <a:off x="10175240" y="2446655"/>
            <a:ext cx="647065" cy="368300"/>
          </a:xfrm>
          <a:prstGeom prst="rect">
            <a:avLst/>
          </a:prstGeom>
          <a:noFill/>
        </p:spPr>
        <p:txBody>
          <a:bodyPr wrap="square" rtlCol="0">
            <a:spAutoFit/>
          </a:bodyPr>
          <a:p>
            <a:r>
              <a:rPr lang="en-US" altLang="zh-CN"/>
              <a:t>UDP</a:t>
            </a:r>
            <a:endParaRPr lang="en-US" altLang="zh-CN"/>
          </a:p>
        </p:txBody>
      </p:sp>
      <p:pic>
        <p:nvPicPr>
          <p:cNvPr id="33" name="图片 32"/>
          <p:cNvPicPr>
            <a:picLocks noChangeAspect="1"/>
          </p:cNvPicPr>
          <p:nvPr/>
        </p:nvPicPr>
        <p:blipFill>
          <a:blip r:embed="rId24"/>
          <a:srcRect l="9896" r="13625" b="15988"/>
          <a:stretch>
            <a:fillRect/>
          </a:stretch>
        </p:blipFill>
        <p:spPr>
          <a:xfrm>
            <a:off x="3514090" y="6234430"/>
            <a:ext cx="5092065" cy="521335"/>
          </a:xfrm>
          <a:prstGeom prst="rect">
            <a:avLst/>
          </a:prstGeom>
        </p:spPr>
      </p:pic>
      <p:sp>
        <p:nvSpPr>
          <p:cNvPr id="34" name="圆角矩形 33"/>
          <p:cNvSpPr/>
          <p:nvPr/>
        </p:nvSpPr>
        <p:spPr>
          <a:xfrm>
            <a:off x="4208780" y="5972175"/>
            <a:ext cx="3223260" cy="21844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圆角矩形 34"/>
          <p:cNvSpPr/>
          <p:nvPr/>
        </p:nvSpPr>
        <p:spPr>
          <a:xfrm>
            <a:off x="4208780" y="6402070"/>
            <a:ext cx="3222625" cy="288925"/>
          </a:xfrm>
          <a:prstGeom prst="roundRect">
            <a:avLst>
              <a:gd name="adj" fmla="val 50000"/>
            </a:avLst>
          </a:prstGeom>
          <a:noFill/>
          <a:ln w="38100">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6" name="文本框 105"/>
          <p:cNvSpPr txBox="1"/>
          <p:nvPr/>
        </p:nvSpPr>
        <p:spPr>
          <a:xfrm>
            <a:off x="619760" y="5880100"/>
            <a:ext cx="1386205" cy="354330"/>
          </a:xfrm>
          <a:prstGeom prst="rect">
            <a:avLst/>
          </a:prstGeom>
          <a:noFill/>
        </p:spPr>
        <p:txBody>
          <a:bodyPr wrap="square" rtlCol="0">
            <a:noAutofit/>
          </a:bodyPr>
          <a:p>
            <a:r>
              <a:rPr lang="en-US" altLang="zh-CN" sz="1600" b="1"/>
              <a:t>Send ICMP:</a:t>
            </a:r>
            <a:endParaRPr lang="en-US" altLang="zh-CN" sz="1600" b="1"/>
          </a:p>
        </p:txBody>
      </p:sp>
      <p:sp>
        <p:nvSpPr>
          <p:cNvPr id="107" name="文本框 106"/>
          <p:cNvSpPr txBox="1"/>
          <p:nvPr/>
        </p:nvSpPr>
        <p:spPr>
          <a:xfrm>
            <a:off x="619760" y="6379845"/>
            <a:ext cx="1385570" cy="378460"/>
          </a:xfrm>
          <a:prstGeom prst="rect">
            <a:avLst/>
          </a:prstGeom>
          <a:noFill/>
        </p:spPr>
        <p:txBody>
          <a:bodyPr wrap="square" rtlCol="0">
            <a:noAutofit/>
          </a:bodyPr>
          <a:p>
            <a:r>
              <a:rPr lang="en-US" altLang="zh-CN" sz="1600" b="1"/>
              <a:t>Send UDP:</a:t>
            </a:r>
            <a:endParaRPr lang="en-US" altLang="zh-CN" sz="1600" b="1"/>
          </a:p>
        </p:txBody>
      </p:sp>
      <p:sp>
        <p:nvSpPr>
          <p:cNvPr id="113" name="文本框 112"/>
          <p:cNvSpPr txBox="1"/>
          <p:nvPr/>
        </p:nvSpPr>
        <p:spPr>
          <a:xfrm>
            <a:off x="8314690" y="1592580"/>
            <a:ext cx="2087880" cy="368300"/>
          </a:xfrm>
          <a:prstGeom prst="rect">
            <a:avLst/>
          </a:prstGeom>
          <a:noFill/>
        </p:spPr>
        <p:txBody>
          <a:bodyPr wrap="square" rtlCol="0">
            <a:spAutoFit/>
          </a:bodyPr>
          <a:p>
            <a:r>
              <a:rPr lang="zh-CN" altLang="en-US"/>
              <a:t>set</a:t>
            </a:r>
            <a:r>
              <a:rPr lang="en-US" altLang="zh-CN"/>
              <a:t> </a:t>
            </a:r>
            <a:r>
              <a:rPr lang="zh-CN" altLang="en-US"/>
              <a:t>sock</a:t>
            </a:r>
            <a:r>
              <a:rPr lang="en-US" altLang="zh-CN"/>
              <a:t>et</a:t>
            </a:r>
            <a:endParaRPr lang="en-US" altLang="zh-CN"/>
          </a:p>
        </p:txBody>
      </p:sp>
      <p:sp>
        <p:nvSpPr>
          <p:cNvPr id="114" name="文本框 113"/>
          <p:cNvSpPr txBox="1"/>
          <p:nvPr/>
        </p:nvSpPr>
        <p:spPr>
          <a:xfrm>
            <a:off x="8070215" y="2900680"/>
            <a:ext cx="624205" cy="368300"/>
          </a:xfrm>
          <a:prstGeom prst="rect">
            <a:avLst/>
          </a:prstGeom>
          <a:noFill/>
        </p:spPr>
        <p:txBody>
          <a:bodyPr wrap="square" rtlCol="0" anchor="t">
            <a:spAutoFit/>
          </a:bodyPr>
          <a:p>
            <a:r>
              <a:rPr lang="en-US" altLang="zh-CN">
                <a:sym typeface="+mn-ea"/>
              </a:rPr>
              <a:t>---</a:t>
            </a:r>
            <a:endParaRPr lang="en-US" altLang="zh-CN">
              <a:sym typeface="+mn-ea"/>
            </a:endParaRPr>
          </a:p>
        </p:txBody>
      </p:sp>
      <p:sp>
        <p:nvSpPr>
          <p:cNvPr id="115" name="文本框 114"/>
          <p:cNvSpPr txBox="1"/>
          <p:nvPr/>
        </p:nvSpPr>
        <p:spPr>
          <a:xfrm>
            <a:off x="8521700" y="2900680"/>
            <a:ext cx="3404235" cy="645160"/>
          </a:xfrm>
          <a:prstGeom prst="rect">
            <a:avLst/>
          </a:prstGeom>
          <a:noFill/>
        </p:spPr>
        <p:txBody>
          <a:bodyPr wrap="square" rtlCol="0">
            <a:spAutoFit/>
          </a:bodyPr>
          <a:p>
            <a:r>
              <a:rPr lang="en-US" altLang="zh-CN"/>
              <a:t>Identity </a:t>
            </a:r>
            <a:r>
              <a:rPr lang="en-US" altLang="zh-CN" b="1"/>
              <a:t>Error</a:t>
            </a:r>
            <a:r>
              <a:rPr lang="en-US" altLang="zh-CN"/>
              <a:t> / </a:t>
            </a:r>
            <a:r>
              <a:rPr lang="en-US" altLang="zh-CN" b="1"/>
              <a:t>Hostname</a:t>
            </a:r>
            <a:r>
              <a:rPr lang="en-US" altLang="zh-CN"/>
              <a:t>+</a:t>
            </a:r>
            <a:r>
              <a:rPr lang="en-US" altLang="zh-CN" b="1"/>
              <a:t>addr</a:t>
            </a:r>
            <a:endParaRPr lang="en-US" altLang="zh-CN" b="1"/>
          </a:p>
          <a:p>
            <a:r>
              <a:rPr lang="en-US" altLang="zh-CN" b="1"/>
              <a:t>       (icmp_type)</a:t>
            </a:r>
            <a:endParaRPr lang="en-US" altLang="zh-CN" b="1"/>
          </a:p>
        </p:txBody>
      </p:sp>
      <p:pic>
        <p:nvPicPr>
          <p:cNvPr id="117" name="图片 116"/>
          <p:cNvPicPr>
            <a:picLocks noChangeAspect="1"/>
          </p:cNvPicPr>
          <p:nvPr/>
        </p:nvPicPr>
        <p:blipFill>
          <a:blip r:embed="rId25"/>
          <a:stretch>
            <a:fillRect/>
          </a:stretch>
        </p:blipFill>
        <p:spPr>
          <a:xfrm>
            <a:off x="2661285" y="3642995"/>
            <a:ext cx="6918325" cy="1329690"/>
          </a:xfrm>
          <a:prstGeom prst="rect">
            <a:avLst/>
          </a:prstGeom>
        </p:spPr>
      </p:pic>
      <p:sp>
        <p:nvSpPr>
          <p:cNvPr id="119" name="文本框 118"/>
          <p:cNvSpPr txBox="1"/>
          <p:nvPr/>
        </p:nvSpPr>
        <p:spPr>
          <a:xfrm>
            <a:off x="7574915" y="4081145"/>
            <a:ext cx="868680" cy="173355"/>
          </a:xfrm>
          <a:prstGeom prst="rect">
            <a:avLst/>
          </a:prstGeom>
          <a:noFill/>
        </p:spPr>
        <p:txBody>
          <a:bodyPr wrap="square" rtlCol="0">
            <a:noAutofit/>
          </a:bodyPr>
          <a:p>
            <a:r>
              <a:rPr lang="en-US" altLang="zh-CN" sz="1600" b="1"/>
              <a:t>TTL=0</a:t>
            </a:r>
            <a:endParaRPr lang="en-US" altLang="zh-CN" sz="1600" b="1"/>
          </a:p>
        </p:txBody>
      </p:sp>
      <p:cxnSp>
        <p:nvCxnSpPr>
          <p:cNvPr id="120" name="直接箭头连接符 119"/>
          <p:cNvCxnSpPr/>
          <p:nvPr/>
        </p:nvCxnSpPr>
        <p:spPr>
          <a:xfrm flipH="1">
            <a:off x="6771640" y="4325620"/>
            <a:ext cx="1186815" cy="3625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121" name="图片 120"/>
          <p:cNvPicPr>
            <a:picLocks noChangeAspect="1"/>
          </p:cNvPicPr>
          <p:nvPr/>
        </p:nvPicPr>
        <p:blipFill>
          <a:blip r:embed="rId26"/>
          <a:srcRect r="5868"/>
          <a:stretch>
            <a:fillRect/>
          </a:stretch>
        </p:blipFill>
        <p:spPr>
          <a:xfrm>
            <a:off x="635" y="3702050"/>
            <a:ext cx="2503805" cy="1369695"/>
          </a:xfrm>
          <a:prstGeom prst="rect">
            <a:avLst/>
          </a:prstGeom>
        </p:spPr>
      </p:pic>
      <p:sp>
        <p:nvSpPr>
          <p:cNvPr id="122" name="右箭头 121"/>
          <p:cNvSpPr/>
          <p:nvPr/>
        </p:nvSpPr>
        <p:spPr>
          <a:xfrm>
            <a:off x="2425700" y="4160520"/>
            <a:ext cx="412115" cy="294640"/>
          </a:xfrm>
          <a:prstGeom prst="rightArrow">
            <a:avLst/>
          </a:prstGeom>
          <a:solidFill>
            <a:srgbClr val="92D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3" name="下箭头 122"/>
          <p:cNvSpPr/>
          <p:nvPr/>
        </p:nvSpPr>
        <p:spPr>
          <a:xfrm>
            <a:off x="5545455" y="4776470"/>
            <a:ext cx="323850" cy="412115"/>
          </a:xfrm>
          <a:prstGeom prst="downArrow">
            <a:avLst/>
          </a:prstGeom>
          <a:solidFill>
            <a:srgbClr val="92D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27"/>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063365" cy="829945"/>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Packet</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03</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tags/tag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0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0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0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0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08.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09.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1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1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1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1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1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1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1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1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2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1.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22.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23.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2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2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2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2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2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3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5.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36.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3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3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3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xml><?xml version="1.0" encoding="utf-8"?>
<p:tagLst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1"/>
  <p:tag name="KSO_WM_UNIT_LINE_GRADIENT_TYPE" val="0"/>
  <p:tag name="KSO_WM_UNIT_LINE_GRADIENT_ANGLE" val="180"/>
  <p:tag name="KSO_WM_UNIT_LINE_GRADIENT_Direction" val="4"/>
  <p:tag name="KSO_WM_UNIT_LINE_FILL_TYPE" val="5"/>
</p:tagLst>
</file>

<file path=ppt/tags/tag14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2.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ISLIDE.ICON" val="#370237;"/>
</p:tagLst>
</file>

<file path=ppt/tags/tag14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4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4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5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5.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8.xml><?xml version="1.0" encoding="utf-8"?>
<p:tagLst xmlns:p="http://schemas.openxmlformats.org/presentationml/2006/main">
  <p:tag name="ISLIDE.ICON" val="#370237;"/>
</p:tagLst>
</file>

<file path=ppt/tags/tag15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6.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6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61.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6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6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6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6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6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69.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7.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2.xml><?xml version="1.0" encoding="utf-8"?>
<p:tagLst xmlns:p="http://schemas.openxmlformats.org/presentationml/2006/main">
  <p:tag name="ISLIDE.ICON" val="#370237;"/>
</p:tagLst>
</file>

<file path=ppt/tags/tag17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7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7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7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8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83.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6.xml><?xml version="1.0" encoding="utf-8"?>
<p:tagLst xmlns:p="http://schemas.openxmlformats.org/presentationml/2006/main">
  <p:tag name="ISLIDE.ICON" val="#370237;"/>
</p:tagLst>
</file>

<file path=ppt/tags/tag18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8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9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9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0.xml><?xml version="1.0" encoding="utf-8"?>
<p:tagLst xmlns:p="http://schemas.openxmlformats.org/presentationml/2006/main">
  <p:tag name="ISLIDE.ICON" val="#370237;"/>
</p:tagLst>
</file>

<file path=ppt/tags/tag20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0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0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xml><?xml version="1.0" encoding="utf-8"?>
<p:tagLst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1"/>
  <p:tag name="KSO_WM_UNIT_LINE_GRADIENT_TYPE" val="0"/>
  <p:tag name="KSO_WM_UNIT_LINE_GRADIENT_ANGLE" val="180"/>
  <p:tag name="KSO_WM_UNIT_LINE_GRADIENT_Direction" val="4"/>
  <p:tag name="KSO_WM_UNIT_LINE_FILL_TYPE" val="5"/>
</p:tagLst>
</file>

<file path=ppt/tags/tag21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1.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4.xml><?xml version="1.0" encoding="utf-8"?>
<p:tagLst xmlns:p="http://schemas.openxmlformats.org/presentationml/2006/main">
  <p:tag name="ISLIDE.ICON" val="#370237;"/>
</p:tagLst>
</file>

<file path=ppt/tags/tag21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1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1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2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5.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8.xml><?xml version="1.0" encoding="utf-8"?>
<p:tagLst xmlns:p="http://schemas.openxmlformats.org/presentationml/2006/main">
  <p:tag name="ISLIDE.ICON" val="#370237;"/>
</p:tagLst>
</file>

<file path=ppt/tags/tag22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3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31.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3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3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3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9.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4.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2.xml><?xml version="1.0" encoding="utf-8"?>
<p:tagLst xmlns:p="http://schemas.openxmlformats.org/presentationml/2006/main">
  <p:tag name="ISLIDE.ICON" val="#370237;"/>
</p:tagLst>
</file>

<file path=ppt/tags/tag24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4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4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4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4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4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3.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6.xml><?xml version="1.0" encoding="utf-8"?>
<p:tagLst xmlns:p="http://schemas.openxmlformats.org/presentationml/2006/main">
  <p:tag name="ISLIDE.ICON" val="#370237;"/>
</p:tagLst>
</file>

<file path=ppt/tags/tag25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5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6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6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0.xml><?xml version="1.0" encoding="utf-8"?>
<p:tagLst xmlns:p="http://schemas.openxmlformats.org/presentationml/2006/main">
  <p:tag name="ISLIDE.ICON" val="#370237;"/>
</p:tagLst>
</file>

<file path=ppt/tags/tag27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7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7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7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8.xml><?xml version="1.0" encoding="utf-8"?>
<p:tagLst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1"/>
  <p:tag name="KSO_WM_UNIT_LINE_GRADIENT_TYPE" val="0"/>
  <p:tag name="KSO_WM_UNIT_LINE_GRADIENT_ANGLE" val="180"/>
  <p:tag name="KSO_WM_UNIT_LINE_GRADIENT_Direction" val="4"/>
  <p:tag name="KSO_WM_UNIT_LINE_FILL_TYPE" val="5"/>
</p:tagLst>
</file>

<file path=ppt/tags/tag28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81.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4.xml><?xml version="1.0" encoding="utf-8"?>
<p:tagLst xmlns:p="http://schemas.openxmlformats.org/presentationml/2006/main">
  <p:tag name="ISLIDE.ICON" val="#370237;"/>
</p:tagLst>
</file>

<file path=ppt/tags/tag28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8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8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8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9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9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9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95.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8.xml><?xml version="1.0" encoding="utf-8"?>
<p:tagLst xmlns:p="http://schemas.openxmlformats.org/presentationml/2006/main">
  <p:tag name="ISLIDE.ICON" val="#370237;"/>
</p:tagLst>
</file>

<file path=ppt/tags/tag29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30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1.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ISLIDE.ICON" val="#370237;"/>
</p:tagLst>
</file>

<file path=ppt/tags/tag30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06.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30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ISLIDE.ICON" val="#370237;"/>
</p:tagLst>
</file>

<file path=ppt/tags/tag31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1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1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31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1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1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ISLIDE.ICON" val="#370237;"/>
</p:tagLst>
</file>

<file path=ppt/tags/tag3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2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25.xml><?xml version="1.0" encoding="utf-8"?>
<p:tagLst xmlns:p="http://schemas.openxmlformats.org/presentationml/2006/main">
  <p:tag name="KSO_WPP_MARK_KEY" val="8d9ce33f-0787-4b01-b949-181b33e54652"/>
  <p:tag name="COMMONDATA" val="eyJoZGlkIjoiOGI4NjI5OTBmMDM1ODFlMDkzNDFlZTFiMWNhZWU5ZTMifQ=="/>
  <p:tag name="commondata" val="eyJoZGlkIjoiNzdiMDg3MjliZTZmOTAyNGJmNTBiNGM0NmY0ZDMzNGEifQ=="/>
</p:tagLst>
</file>

<file path=ppt/tags/tag3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ISLIDE.ICON" val="#370237;"/>
</p:tagLst>
</file>

<file path=ppt/tags/tag3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ISLIDE.ICON" val="#370237;"/>
</p:tagLst>
</file>

<file path=ppt/tags/tag4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8.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49.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5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5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5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58.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ISLIDE.ICON" val="#147580;"/>
</p:tagLst>
</file>

<file path=ppt/tags/tag6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2.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6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64.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6.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67.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68.xml><?xml version="1.0" encoding="utf-8"?>
<p:tagLst xmlns:p="http://schemas.openxmlformats.org/presentationml/2006/main">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69.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0.xml><?xml version="1.0" encoding="utf-8"?>
<p:tagLst xmlns:p="http://schemas.openxmlformats.org/presentationml/2006/main">
  <p:tag name="KSO_WM_UNIT_LINE_FORE_SCHEMECOLOR_INDEX_BRIGHTNESS" val="0.5"/>
  <p:tag name="KSO_WM_UNIT_LINE_FORE_SCHEMECOLOR_INDEX" val="13"/>
  <p:tag name="KSO_WM_UNIT_LINE_FILL_TYPE" val="2"/>
</p:tagLst>
</file>

<file path=ppt/tags/tag71.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4.xml><?xml version="1.0" encoding="utf-8"?>
<p:tagLst xmlns:p="http://schemas.openxmlformats.org/presentationml/2006/main">
  <p:tag name="KSO_WM_UNIT_LINE_FORE_SCHEMECOLOR_INDEX_BRIGHTNESS" val="0.5"/>
  <p:tag name="KSO_WM_UNIT_LINE_FORE_SCHEMECOLOR_INDEX" val="13"/>
  <p:tag name="KSO_WM_UNIT_LINE_FILL_TYPE" val="2"/>
</p:tagLst>
</file>

<file path=ppt/tags/tag75.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6.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ISLIDE.ICON" val="#370237;"/>
</p:tagLst>
</file>

<file path=ppt/tags/tag8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8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8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8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8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0.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91.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92.xml><?xml version="1.0" encoding="utf-8"?>
<p:tagLst xmlns:p="http://schemas.openxmlformats.org/presentationml/2006/main">
  <p:tag name="ISLIDE.ICON" val="#370237;"/>
</p:tagLst>
</file>

<file path=ppt/tags/tag9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9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5.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ISLIDE.ICON" val="#370237;"/>
</p:tagLst>
</file>

<file path=ppt/tags/tag9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9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AFAFA"/>
      </a:dk2>
      <a:lt2>
        <a:srgbClr val="FFFFFF"/>
      </a:lt2>
      <a:accent1>
        <a:srgbClr val="007ADD"/>
      </a:accent1>
      <a:accent2>
        <a:srgbClr val="3B3E4D"/>
      </a:accent2>
      <a:accent3>
        <a:srgbClr val="007ADD"/>
      </a:accent3>
      <a:accent4>
        <a:srgbClr val="3B3E4D"/>
      </a:accent4>
      <a:accent5>
        <a:srgbClr val="007ADD"/>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FAFAFA"/>
      </a:dk2>
      <a:lt2>
        <a:srgbClr val="FFFFFF"/>
      </a:lt2>
      <a:accent1>
        <a:srgbClr val="007ADD"/>
      </a:accent1>
      <a:accent2>
        <a:srgbClr val="3B3E4D"/>
      </a:accent2>
      <a:accent3>
        <a:srgbClr val="007ADD"/>
      </a:accent3>
      <a:accent4>
        <a:srgbClr val="3B3E4D"/>
      </a:accent4>
      <a:accent5>
        <a:srgbClr val="007ADD"/>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7010</Words>
  <Application>WPS 演示</Application>
  <PresentationFormat>宽屏</PresentationFormat>
  <Paragraphs>614</Paragraphs>
  <Slides>28</Slides>
  <Notes>1</Notes>
  <HiddenSlides>0</HiddenSlides>
  <MMClips>1</MMClips>
  <ScaleCrop>false</ScaleCrop>
  <HeadingPairs>
    <vt:vector size="6" baseType="variant">
      <vt:variant>
        <vt:lpstr>已用的字体</vt:lpstr>
      </vt:variant>
      <vt:variant>
        <vt:i4>20</vt:i4>
      </vt:variant>
      <vt:variant>
        <vt:lpstr>主题</vt:lpstr>
      </vt:variant>
      <vt:variant>
        <vt:i4>3</vt:i4>
      </vt:variant>
      <vt:variant>
        <vt:lpstr>幻灯片标题</vt:lpstr>
      </vt:variant>
      <vt:variant>
        <vt:i4>28</vt:i4>
      </vt:variant>
    </vt:vector>
  </HeadingPairs>
  <TitlesOfParts>
    <vt:vector size="51" baseType="lpstr">
      <vt:lpstr>Arial</vt:lpstr>
      <vt:lpstr>宋体</vt:lpstr>
      <vt:lpstr>Wingdings</vt:lpstr>
      <vt:lpstr>BatangChe</vt:lpstr>
      <vt:lpstr>Malgun Gothic</vt:lpstr>
      <vt:lpstr>Calibri</vt:lpstr>
      <vt:lpstr>叶根友刀锋黑草</vt:lpstr>
      <vt:lpstr>黑体</vt:lpstr>
      <vt:lpstr>汉仪大宋简</vt:lpstr>
      <vt:lpstr>Times New Roman</vt:lpstr>
      <vt:lpstr>思源黑体 CN Medium</vt:lpstr>
      <vt:lpstr>微软雅黑</vt:lpstr>
      <vt:lpstr>Arial Black</vt:lpstr>
      <vt:lpstr>思源宋体 CN Heavy</vt:lpstr>
      <vt:lpstr>思源黑体 CN Bold</vt:lpstr>
      <vt:lpstr>方正小标宋简体</vt:lpstr>
      <vt:lpstr>Arial</vt:lpstr>
      <vt:lpstr>等线</vt:lpstr>
      <vt:lpstr>Arial Unicode MS</vt:lpstr>
      <vt:lpstr>等线 Light</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交交通通</dc:creator>
  <cp:lastModifiedBy>旧梦旧瑾</cp:lastModifiedBy>
  <cp:revision>103</cp:revision>
  <dcterms:created xsi:type="dcterms:W3CDTF">2021-09-25T04:53:00Z</dcterms:created>
  <dcterms:modified xsi:type="dcterms:W3CDTF">2024-10-24T09:55:17Z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091E0EDB002A40FF84890B728C91B15D_13</vt:lpwstr>
  </property>
  <property fmtid="{D5CDD505-2E9C-101B-9397-08002B2CF9AE}" pid="3" name="KSOProductBuildVer">
    <vt:lpwstr>2052-12.1.0.18276</vt:lpwstr>
  </property>
</Properties>
</file>